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8" r:id="rId2"/>
    <p:sldId id="294" r:id="rId3"/>
    <p:sldId id="296" r:id="rId4"/>
    <p:sldId id="279" r:id="rId5"/>
    <p:sldId id="269" r:id="rId6"/>
    <p:sldId id="271" r:id="rId7"/>
    <p:sldId id="312" r:id="rId8"/>
    <p:sldId id="313" r:id="rId9"/>
    <p:sldId id="314" r:id="rId10"/>
    <p:sldId id="259" r:id="rId11"/>
    <p:sldId id="267" r:id="rId12"/>
    <p:sldId id="268" r:id="rId13"/>
    <p:sldId id="270" r:id="rId14"/>
    <p:sldId id="293" r:id="rId15"/>
    <p:sldId id="280" r:id="rId16"/>
    <p:sldId id="298" r:id="rId17"/>
    <p:sldId id="299" r:id="rId18"/>
    <p:sldId id="300" r:id="rId19"/>
    <p:sldId id="301" r:id="rId20"/>
    <p:sldId id="302" r:id="rId21"/>
    <p:sldId id="303" r:id="rId22"/>
    <p:sldId id="304" r:id="rId23"/>
    <p:sldId id="305" r:id="rId24"/>
    <p:sldId id="307" r:id="rId25"/>
    <p:sldId id="308" r:id="rId26"/>
    <p:sldId id="282" r:id="rId27"/>
    <p:sldId id="295" r:id="rId28"/>
    <p:sldId id="283" r:id="rId29"/>
    <p:sldId id="284" r:id="rId30"/>
    <p:sldId id="285" r:id="rId31"/>
    <p:sldId id="286" r:id="rId32"/>
    <p:sldId id="287" r:id="rId33"/>
    <p:sldId id="288" r:id="rId34"/>
    <p:sldId id="264" r:id="rId35"/>
    <p:sldId id="263" r:id="rId36"/>
    <p:sldId id="291" r:id="rId37"/>
    <p:sldId id="29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raw, Kathy L CIV (US)" initials="MKLC("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5" autoAdjust="0"/>
    <p:restoredTop sz="99640" autoAdjust="0"/>
  </p:normalViewPr>
  <p:slideViewPr>
    <p:cSldViewPr>
      <p:cViewPr>
        <p:scale>
          <a:sx n="90" d="100"/>
          <a:sy n="90" d="100"/>
        </p:scale>
        <p:origin x="-2244" y="-6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8-20T10:56:55.497" idx="14">
    <p:pos x="10" y="10"/>
    <p:text>In general, suggest making sure you cite your literature sources when making summary statements about cause/effect/correlation, as this is a highly charged, high vis, and controversial topic area.  Otherwise, clearly state this is based solely on your clinical observation while previously serving to make sure it's not misinterpreted by the audience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2FA31E-1B5E-034D-9F86-36BB2E5951E2}" type="datetime1">
              <a:rPr lang="en-US" smtClean="0"/>
              <a:pPr/>
              <a:t>10/30/2014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FF5DEC-9DF7-4E44-AC89-835744365E99}" type="slidenum">
              <a:rPr lang="en-US" smtClean="0"/>
              <a:pPr/>
              <a:t>‹#›</a:t>
            </a:fld>
            <a:endParaRPr lang="en-US" dirty="0"/>
          </a:p>
        </p:txBody>
      </p:sp>
    </p:spTree>
    <p:extLst>
      <p:ext uri="{BB962C8B-B14F-4D97-AF65-F5344CB8AC3E}">
        <p14:creationId xmlns:p14="http://schemas.microsoft.com/office/powerpoint/2010/main" val="2843235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9C1E3-18C9-9F45-A693-55068A6BA2A2}" type="datetime1">
              <a:rPr lang="en-US" smtClean="0"/>
              <a:pPr/>
              <a:t>10/30/2014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14081-5923-AA40-B7C4-09FB5CCEB01D}" type="slidenum">
              <a:rPr lang="en-US" smtClean="0"/>
              <a:pPr/>
              <a:t>‹#›</a:t>
            </a:fld>
            <a:endParaRPr lang="en-US" dirty="0"/>
          </a:p>
        </p:txBody>
      </p:sp>
    </p:spTree>
    <p:extLst>
      <p:ext uri="{BB962C8B-B14F-4D97-AF65-F5344CB8AC3E}">
        <p14:creationId xmlns:p14="http://schemas.microsoft.com/office/powerpoint/2010/main" val="28504063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27765" indent="-279910">
              <a:defRPr>
                <a:solidFill>
                  <a:schemeClr val="tx1"/>
                </a:solidFill>
                <a:latin typeface="Arial" pitchFamily="34" charset="0"/>
                <a:ea typeface="ＭＳ Ｐゴシック" pitchFamily="34" charset="-128"/>
              </a:defRPr>
            </a:lvl2pPr>
            <a:lvl3pPr marL="1119638" indent="-223926">
              <a:defRPr>
                <a:solidFill>
                  <a:schemeClr val="tx1"/>
                </a:solidFill>
                <a:latin typeface="Arial" pitchFamily="34" charset="0"/>
                <a:ea typeface="ＭＳ Ｐゴシック" pitchFamily="34" charset="-128"/>
              </a:defRPr>
            </a:lvl3pPr>
            <a:lvl4pPr marL="1567494" indent="-223926">
              <a:defRPr>
                <a:solidFill>
                  <a:schemeClr val="tx1"/>
                </a:solidFill>
                <a:latin typeface="Arial" pitchFamily="34" charset="0"/>
                <a:ea typeface="ＭＳ Ｐゴシック" pitchFamily="34" charset="-128"/>
              </a:defRPr>
            </a:lvl4pPr>
            <a:lvl5pPr marL="2015349" indent="-223926">
              <a:defRPr>
                <a:solidFill>
                  <a:schemeClr val="tx1"/>
                </a:solidFill>
                <a:latin typeface="Arial" pitchFamily="34" charset="0"/>
                <a:ea typeface="ＭＳ Ｐゴシック" pitchFamily="34" charset="-128"/>
              </a:defRPr>
            </a:lvl5pPr>
            <a:lvl6pPr marL="2463205" indent="-223926" defTabSz="447856"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1061" indent="-223926" defTabSz="447856" eaLnBrk="0" fontAlgn="base" hangingPunct="0">
              <a:spcBef>
                <a:spcPct val="0"/>
              </a:spcBef>
              <a:spcAft>
                <a:spcPct val="0"/>
              </a:spcAft>
              <a:defRPr>
                <a:solidFill>
                  <a:schemeClr val="tx1"/>
                </a:solidFill>
                <a:latin typeface="Arial" pitchFamily="34" charset="0"/>
                <a:ea typeface="ＭＳ Ｐゴシック" pitchFamily="34" charset="-128"/>
              </a:defRPr>
            </a:lvl7pPr>
            <a:lvl8pPr marL="3358916" indent="-223926" defTabSz="447856" eaLnBrk="0" fontAlgn="base" hangingPunct="0">
              <a:spcBef>
                <a:spcPct val="0"/>
              </a:spcBef>
              <a:spcAft>
                <a:spcPct val="0"/>
              </a:spcAft>
              <a:defRPr>
                <a:solidFill>
                  <a:schemeClr val="tx1"/>
                </a:solidFill>
                <a:latin typeface="Arial" pitchFamily="34" charset="0"/>
                <a:ea typeface="ＭＳ Ｐゴシック" pitchFamily="34" charset="-128"/>
              </a:defRPr>
            </a:lvl8pPr>
            <a:lvl9pPr marL="3806771" indent="-223926" defTabSz="447856"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BA0102A-4C9C-4600-B245-98DD4A533306}" type="slidenum">
              <a:rPr lang="en-US" altLang="en-US" smtClean="0">
                <a:solidFill>
                  <a:prstClr val="black"/>
                </a:solidFill>
              </a:rPr>
              <a:pPr/>
              <a:t>2</a:t>
            </a:fld>
            <a:endParaRPr lang="en-US" alt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15684" indent="-275263" defTabSz="914485" eaLnBrk="0" hangingPunct="0">
              <a:spcBef>
                <a:spcPct val="30000"/>
              </a:spcBef>
              <a:defRPr sz="1200">
                <a:solidFill>
                  <a:schemeClr val="tx1"/>
                </a:solidFill>
                <a:latin typeface="Arial" charset="0"/>
              </a:defRPr>
            </a:lvl2pPr>
            <a:lvl3pPr marL="1101052" indent="-220210" defTabSz="914485" eaLnBrk="0" hangingPunct="0">
              <a:spcBef>
                <a:spcPct val="30000"/>
              </a:spcBef>
              <a:defRPr sz="1200">
                <a:solidFill>
                  <a:schemeClr val="tx1"/>
                </a:solidFill>
                <a:latin typeface="Arial" charset="0"/>
              </a:defRPr>
            </a:lvl3pPr>
            <a:lvl4pPr marL="1541473" indent="-220210" defTabSz="914485" eaLnBrk="0" hangingPunct="0">
              <a:spcBef>
                <a:spcPct val="30000"/>
              </a:spcBef>
              <a:defRPr sz="1200">
                <a:solidFill>
                  <a:schemeClr val="tx1"/>
                </a:solidFill>
                <a:latin typeface="Arial" charset="0"/>
              </a:defRPr>
            </a:lvl4pPr>
            <a:lvl5pPr marL="1981893" indent="-220210" defTabSz="914485" eaLnBrk="0" hangingPunct="0">
              <a:spcBef>
                <a:spcPct val="30000"/>
              </a:spcBef>
              <a:defRPr sz="1200">
                <a:solidFill>
                  <a:schemeClr val="tx1"/>
                </a:solidFill>
                <a:latin typeface="Arial" charset="0"/>
              </a:defRPr>
            </a:lvl5pPr>
            <a:lvl6pPr marL="2422314" indent="-220210" defTabSz="914485" eaLnBrk="0" fontAlgn="base" hangingPunct="0">
              <a:spcBef>
                <a:spcPct val="30000"/>
              </a:spcBef>
              <a:spcAft>
                <a:spcPct val="0"/>
              </a:spcAft>
              <a:defRPr sz="1200">
                <a:solidFill>
                  <a:schemeClr val="tx1"/>
                </a:solidFill>
                <a:latin typeface="Arial" charset="0"/>
              </a:defRPr>
            </a:lvl6pPr>
            <a:lvl7pPr marL="2862735" indent="-220210" defTabSz="914485" eaLnBrk="0" fontAlgn="base" hangingPunct="0">
              <a:spcBef>
                <a:spcPct val="30000"/>
              </a:spcBef>
              <a:spcAft>
                <a:spcPct val="0"/>
              </a:spcAft>
              <a:defRPr sz="1200">
                <a:solidFill>
                  <a:schemeClr val="tx1"/>
                </a:solidFill>
                <a:latin typeface="Arial" charset="0"/>
              </a:defRPr>
            </a:lvl7pPr>
            <a:lvl8pPr marL="3303156" indent="-220210" defTabSz="914485" eaLnBrk="0" fontAlgn="base" hangingPunct="0">
              <a:spcBef>
                <a:spcPct val="30000"/>
              </a:spcBef>
              <a:spcAft>
                <a:spcPct val="0"/>
              </a:spcAft>
              <a:defRPr sz="1200">
                <a:solidFill>
                  <a:schemeClr val="tx1"/>
                </a:solidFill>
                <a:latin typeface="Arial" charset="0"/>
              </a:defRPr>
            </a:lvl8pPr>
            <a:lvl9pPr marL="3743576" indent="-220210"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64AD23-AE76-464E-8A67-010F9165D0EA}" type="slidenum">
              <a:rPr lang="en-US" altLang="en-US" smtClean="0"/>
              <a:pPr eaLnBrk="1" hangingPunct="1">
                <a:spcBef>
                  <a:spcPct val="0"/>
                </a:spcBef>
              </a:pPr>
              <a:t>16</a:t>
            </a:fld>
            <a:endParaRPr lang="en-US" altLang="en-US" smtClean="0"/>
          </a:p>
        </p:txBody>
      </p:sp>
      <p:sp>
        <p:nvSpPr>
          <p:cNvPr id="91139" name="Rectangle 7"/>
          <p:cNvSpPr txBox="1">
            <a:spLocks noGrp="1" noChangeArrowheads="1"/>
          </p:cNvSpPr>
          <p:nvPr/>
        </p:nvSpPr>
        <p:spPr bwMode="auto">
          <a:xfrm>
            <a:off x="3883465" y="8684650"/>
            <a:ext cx="2973016" cy="45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defTabSz="949325" eaLnBrk="0" hangingPunct="0">
              <a:spcBef>
                <a:spcPct val="30000"/>
              </a:spcBef>
              <a:defRPr sz="1200">
                <a:solidFill>
                  <a:schemeClr val="tx1"/>
                </a:solidFill>
                <a:latin typeface="Arial" charset="0"/>
              </a:defRPr>
            </a:lvl1pPr>
            <a:lvl2pPr marL="742950" indent="-285750" defTabSz="949325" eaLnBrk="0" hangingPunct="0">
              <a:spcBef>
                <a:spcPct val="30000"/>
              </a:spcBef>
              <a:defRPr sz="1200">
                <a:solidFill>
                  <a:schemeClr val="tx1"/>
                </a:solidFill>
                <a:latin typeface="Arial" charset="0"/>
              </a:defRPr>
            </a:lvl2pPr>
            <a:lvl3pPr marL="1143000" indent="-228600" defTabSz="949325" eaLnBrk="0" hangingPunct="0">
              <a:spcBef>
                <a:spcPct val="30000"/>
              </a:spcBef>
              <a:defRPr sz="1200">
                <a:solidFill>
                  <a:schemeClr val="tx1"/>
                </a:solidFill>
                <a:latin typeface="Arial" charset="0"/>
              </a:defRPr>
            </a:lvl3pPr>
            <a:lvl4pPr marL="1600200" indent="-228600" defTabSz="949325" eaLnBrk="0" hangingPunct="0">
              <a:spcBef>
                <a:spcPct val="30000"/>
              </a:spcBef>
              <a:defRPr sz="1200">
                <a:solidFill>
                  <a:schemeClr val="tx1"/>
                </a:solidFill>
                <a:latin typeface="Arial" charset="0"/>
              </a:defRPr>
            </a:lvl4pPr>
            <a:lvl5pPr marL="2057400" indent="-228600" defTabSz="949325" eaLnBrk="0" hangingPunct="0">
              <a:spcBef>
                <a:spcPct val="30000"/>
              </a:spcBef>
              <a:defRPr sz="1200">
                <a:solidFill>
                  <a:schemeClr val="tx1"/>
                </a:solidFill>
                <a:latin typeface="Arial" charset="0"/>
              </a:defRPr>
            </a:lvl5pPr>
            <a:lvl6pPr marL="2514600" indent="-228600" defTabSz="949325" eaLnBrk="0" fontAlgn="base" hangingPunct="0">
              <a:spcBef>
                <a:spcPct val="30000"/>
              </a:spcBef>
              <a:spcAft>
                <a:spcPct val="0"/>
              </a:spcAft>
              <a:defRPr sz="1200">
                <a:solidFill>
                  <a:schemeClr val="tx1"/>
                </a:solidFill>
                <a:latin typeface="Arial" charset="0"/>
              </a:defRPr>
            </a:lvl6pPr>
            <a:lvl7pPr marL="2971800" indent="-228600" defTabSz="949325" eaLnBrk="0" fontAlgn="base" hangingPunct="0">
              <a:spcBef>
                <a:spcPct val="30000"/>
              </a:spcBef>
              <a:spcAft>
                <a:spcPct val="0"/>
              </a:spcAft>
              <a:defRPr sz="1200">
                <a:solidFill>
                  <a:schemeClr val="tx1"/>
                </a:solidFill>
                <a:latin typeface="Arial" charset="0"/>
              </a:defRPr>
            </a:lvl7pPr>
            <a:lvl8pPr marL="3429000" indent="-228600" defTabSz="949325" eaLnBrk="0" fontAlgn="base" hangingPunct="0">
              <a:spcBef>
                <a:spcPct val="30000"/>
              </a:spcBef>
              <a:spcAft>
                <a:spcPct val="0"/>
              </a:spcAft>
              <a:defRPr sz="1200">
                <a:solidFill>
                  <a:schemeClr val="tx1"/>
                </a:solidFill>
                <a:latin typeface="Arial" charset="0"/>
              </a:defRPr>
            </a:lvl8pPr>
            <a:lvl9pPr marL="3886200" indent="-228600" defTabSz="949325"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8F12E29-CEEE-466A-8A6C-FF57AF970E33}" type="slidenum">
              <a:rPr lang="en-US" altLang="en-US" i="0"/>
              <a:pPr algn="r" eaLnBrk="1" hangingPunct="1">
                <a:spcBef>
                  <a:spcPct val="0"/>
                </a:spcBef>
              </a:pPr>
              <a:t>16</a:t>
            </a:fld>
            <a:endParaRPr lang="en-US" altLang="en-US" i="0"/>
          </a:p>
        </p:txBody>
      </p:sp>
      <p:sp>
        <p:nvSpPr>
          <p:cNvPr id="91140" name="Rectangle 2"/>
          <p:cNvSpPr>
            <a:spLocks noGrp="1" noRot="1" noChangeAspect="1" noChangeArrowheads="1" noTextEdit="1"/>
          </p:cNvSpPr>
          <p:nvPr>
            <p:ph type="sldImg"/>
          </p:nvPr>
        </p:nvSpPr>
        <p:spPr>
          <a:xfrm>
            <a:off x="1143000" y="684213"/>
            <a:ext cx="4573588" cy="3430587"/>
          </a:xfrm>
          <a:ln/>
        </p:spPr>
      </p:sp>
      <p:sp>
        <p:nvSpPr>
          <p:cNvPr id="91141" name="Rectangle 3"/>
          <p:cNvSpPr>
            <a:spLocks noGrp="1" noChangeArrowheads="1"/>
          </p:cNvSpPr>
          <p:nvPr>
            <p:ph type="body" idx="1"/>
          </p:nvPr>
        </p:nvSpPr>
        <p:spPr>
          <a:xfrm>
            <a:off x="915008" y="4343093"/>
            <a:ext cx="5027984" cy="411725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smtClean="0"/>
              <a:t>There are four main parts to the concept of PTSD. The first two are unique to PTSD. The second two (impaired function and persistence of symptoms and functional impairment) are common to most psychiatric disorders.</a:t>
            </a:r>
          </a:p>
          <a:p>
            <a:pPr eaLnBrk="1" hangingPunct="1"/>
            <a:endParaRPr lang="en-US" altLang="en-US" smtClean="0"/>
          </a:p>
          <a:p>
            <a:pPr eaLnBrk="1" hangingPunct="1"/>
            <a:r>
              <a:rPr lang="en-US" altLang="en-US" smtClean="0"/>
              <a:t>Traumatic experiences are very common to Soldiers in Iraq and Afghanistan, however most Soldiers having traumatic experiences do not develop a disorder.</a:t>
            </a:r>
          </a:p>
          <a:p>
            <a:pPr eaLnBrk="1" hangingPunct="1"/>
            <a:endParaRPr lang="en-US" altLang="en-US" smtClean="0"/>
          </a:p>
          <a:p>
            <a:pPr eaLnBrk="1" hangingPunct="1"/>
            <a:r>
              <a:rPr lang="en-US" altLang="en-US" smtClean="0"/>
              <a:t>Also, keep in mind that while we are focusing most on war trauma, there will be Soldiers who experience other kinds of trauma such as in the civilian world (rape, abuse, motor vehicle accidents,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143000" y="685800"/>
            <a:ext cx="4572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This slide could be put in notes with an art therapy picture.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957A475-6605-46F5-B0FD-5CB5252D14DD}" type="slidenum">
              <a:rPr lang="en-US" altLang="en-US" smtClean="0">
                <a:latin typeface="Calibri" pitchFamily="34" charset="0"/>
                <a:ea typeface="ＭＳ Ｐゴシック" pitchFamily="34" charset="-128"/>
              </a:rPr>
              <a:pPr eaLnBrk="1" hangingPunct="1">
                <a:spcBef>
                  <a:spcPct val="0"/>
                </a:spcBef>
              </a:pPr>
              <a:t>20</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77925" y="685800"/>
            <a:ext cx="4502150" cy="34290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This slide could be put in notes with an art therapy picture.</a:t>
            </a:r>
          </a:p>
          <a:p>
            <a:endParaRPr lang="en-US" altLang="en-US" smtClean="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35BD57-6130-4519-9AAE-D99A4DD73560}" type="slidenum">
              <a:rPr lang="en-US" altLang="en-US" smtClean="0">
                <a:latin typeface="Calibri" pitchFamily="34" charset="0"/>
                <a:ea typeface="ＭＳ Ｐゴシック" pitchFamily="34" charset="-128"/>
              </a:rPr>
              <a:pPr eaLnBrk="1" hangingPunct="1">
                <a:spcBef>
                  <a:spcPct val="0"/>
                </a:spcBef>
              </a:pPr>
              <a:t>21</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77925" y="685800"/>
            <a:ext cx="4502150" cy="3429000"/>
          </a:xfrm>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This slide could be put in notes with an art therapy picture.</a:t>
            </a:r>
          </a:p>
          <a:p>
            <a:endParaRPr lang="en-US" altLang="en-US"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A2D691E-14BB-43E6-BCFE-62FE88BE48B4}" type="slidenum">
              <a:rPr lang="en-US" altLang="en-US" smtClean="0">
                <a:latin typeface="Calibri" pitchFamily="34" charset="0"/>
                <a:ea typeface="ＭＳ Ｐゴシック" pitchFamily="34" charset="-128"/>
              </a:rPr>
              <a:pPr eaLnBrk="1" hangingPunct="1">
                <a:spcBef>
                  <a:spcPct val="0"/>
                </a:spcBef>
              </a:pPr>
              <a:t>22</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43000" y="685800"/>
            <a:ext cx="4572000" cy="3429000"/>
          </a:xfrm>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See series in “Psychiatric Annals”  Jan to July 2013. </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2A09F6-C2C8-4C3C-A63C-436B3C705810}" type="slidenum">
              <a:rPr lang="en-US" altLang="en-US" smtClean="0">
                <a:latin typeface="Calibri" pitchFamily="34" charset="0"/>
                <a:ea typeface="ＭＳ Ｐゴシック" pitchFamily="34" charset="-128"/>
              </a:rPr>
              <a:pPr eaLnBrk="1" hangingPunct="1">
                <a:spcBef>
                  <a:spcPct val="0"/>
                </a:spcBef>
              </a:pPr>
              <a:t>23</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43000" y="685800"/>
            <a:ext cx="4572000" cy="3429000"/>
          </a:xfr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This slide could be put in notes with an art therapy picture.</a:t>
            </a:r>
          </a:p>
          <a:p>
            <a:endParaRPr lang="en-US" altLang="en-US"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9F539B-1606-48A9-9DB0-7C74120DD9CF}" type="slidenum">
              <a:rPr lang="en-US" altLang="en-US" smtClean="0">
                <a:latin typeface="Calibri" pitchFamily="34" charset="0"/>
                <a:ea typeface="ＭＳ Ｐゴシック" pitchFamily="34" charset="-128"/>
              </a:rPr>
              <a:pPr eaLnBrk="1" hangingPunct="1">
                <a:spcBef>
                  <a:spcPct val="0"/>
                </a:spcBef>
              </a:pPr>
              <a:t>24</a:t>
            </a:fld>
            <a:endParaRPr lang="en-US" alt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77925" y="685800"/>
            <a:ext cx="450215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smtClean="0"/>
              <a:t>This slide could be put in notes with an art therapy picture.</a:t>
            </a:r>
          </a:p>
          <a:p>
            <a:endParaRPr lang="en-US" altLang="en-US"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spcBef>
                <a:spcPct val="30000"/>
              </a:spcBef>
              <a:defRPr sz="1200">
                <a:solidFill>
                  <a:schemeClr val="tx1"/>
                </a:solidFill>
                <a:latin typeface="Arial" charset="0"/>
              </a:defRPr>
            </a:lvl1pPr>
            <a:lvl2pPr marL="741681" indent="-284438" defTabSz="914485" eaLnBrk="0" hangingPunct="0">
              <a:spcBef>
                <a:spcPct val="30000"/>
              </a:spcBef>
              <a:defRPr sz="1200">
                <a:solidFill>
                  <a:schemeClr val="tx1"/>
                </a:solidFill>
                <a:latin typeface="Arial" charset="0"/>
              </a:defRPr>
            </a:lvl2pPr>
            <a:lvl3pPr marL="1142342" indent="-227857" defTabSz="914485" eaLnBrk="0" hangingPunct="0">
              <a:spcBef>
                <a:spcPct val="30000"/>
              </a:spcBef>
              <a:defRPr sz="1200">
                <a:solidFill>
                  <a:schemeClr val="tx1"/>
                </a:solidFill>
                <a:latin typeface="Arial" charset="0"/>
              </a:defRPr>
            </a:lvl3pPr>
            <a:lvl4pPr marL="1599584" indent="-227857" defTabSz="914485" eaLnBrk="0" hangingPunct="0">
              <a:spcBef>
                <a:spcPct val="30000"/>
              </a:spcBef>
              <a:defRPr sz="1200">
                <a:solidFill>
                  <a:schemeClr val="tx1"/>
                </a:solidFill>
                <a:latin typeface="Arial" charset="0"/>
              </a:defRPr>
            </a:lvl4pPr>
            <a:lvl5pPr marL="2056827" indent="-227857" defTabSz="914485" eaLnBrk="0" hangingPunct="0">
              <a:spcBef>
                <a:spcPct val="30000"/>
              </a:spcBef>
              <a:defRPr sz="1200">
                <a:solidFill>
                  <a:schemeClr val="tx1"/>
                </a:solidFill>
                <a:latin typeface="Arial" charset="0"/>
              </a:defRPr>
            </a:lvl5pPr>
            <a:lvl6pPr marL="2497247" indent="-227857" defTabSz="914485" eaLnBrk="0" fontAlgn="base" hangingPunct="0">
              <a:spcBef>
                <a:spcPct val="30000"/>
              </a:spcBef>
              <a:spcAft>
                <a:spcPct val="0"/>
              </a:spcAft>
              <a:defRPr sz="1200">
                <a:solidFill>
                  <a:schemeClr val="tx1"/>
                </a:solidFill>
                <a:latin typeface="Arial" charset="0"/>
              </a:defRPr>
            </a:lvl6pPr>
            <a:lvl7pPr marL="2937668" indent="-227857" defTabSz="914485" eaLnBrk="0" fontAlgn="base" hangingPunct="0">
              <a:spcBef>
                <a:spcPct val="30000"/>
              </a:spcBef>
              <a:spcAft>
                <a:spcPct val="0"/>
              </a:spcAft>
              <a:defRPr sz="1200">
                <a:solidFill>
                  <a:schemeClr val="tx1"/>
                </a:solidFill>
                <a:latin typeface="Arial" charset="0"/>
              </a:defRPr>
            </a:lvl7pPr>
            <a:lvl8pPr marL="3378089" indent="-227857" defTabSz="914485" eaLnBrk="0" fontAlgn="base" hangingPunct="0">
              <a:spcBef>
                <a:spcPct val="30000"/>
              </a:spcBef>
              <a:spcAft>
                <a:spcPct val="0"/>
              </a:spcAft>
              <a:defRPr sz="1200">
                <a:solidFill>
                  <a:schemeClr val="tx1"/>
                </a:solidFill>
                <a:latin typeface="Arial" charset="0"/>
              </a:defRPr>
            </a:lvl8pPr>
            <a:lvl9pPr marL="3818510" indent="-227857" defTabSz="91448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480F24-C9E5-4687-857A-BDCA2D9B304E}" type="slidenum">
              <a:rPr lang="en-US" altLang="en-US" smtClean="0">
                <a:latin typeface="Calibri" pitchFamily="34" charset="0"/>
                <a:ea typeface="ＭＳ Ｐゴシック" pitchFamily="34" charset="-128"/>
              </a:rPr>
              <a:pPr eaLnBrk="1" hangingPunct="1">
                <a:spcBef>
                  <a:spcPct val="0"/>
                </a:spcBef>
              </a:pPr>
              <a:t>25</a:t>
            </a:fld>
            <a:endParaRPr lang="en-US" alt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905000" y="304800"/>
            <a:ext cx="7086600" cy="1143000"/>
          </a:xfrm>
          <a:prstGeom prst="rect">
            <a:avLst/>
          </a:prstGeom>
        </p:spPr>
        <p:txBody>
          <a:bodyPr rtlCol="0">
            <a:noAutofit/>
          </a:bodyPr>
          <a:lstStyle/>
          <a:p>
            <a:r>
              <a:rPr lang="en-US" smtClean="0"/>
              <a:t>Click to edit Master title style</a:t>
            </a:r>
            <a:endParaRPr lang="en-US" dirty="0"/>
          </a:p>
        </p:txBody>
      </p:sp>
    </p:spTree>
    <p:extLst>
      <p:ext uri="{BB962C8B-B14F-4D97-AF65-F5344CB8AC3E}">
        <p14:creationId xmlns:p14="http://schemas.microsoft.com/office/powerpoint/2010/main" val="18064595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2A9DF3-98E0-43EB-896D-F9751361B8FB}" type="slidenum">
              <a:rPr lang="en-US"/>
              <a:pPr>
                <a:defRPr/>
              </a:pPr>
              <a:t>‹#›</a:t>
            </a:fld>
            <a:endParaRPr lang="en-US" dirty="0"/>
          </a:p>
        </p:txBody>
      </p:sp>
    </p:spTree>
    <p:extLst>
      <p:ext uri="{BB962C8B-B14F-4D97-AF65-F5344CB8AC3E}">
        <p14:creationId xmlns:p14="http://schemas.microsoft.com/office/powerpoint/2010/main" val="296344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61895"/>
            <a:ext cx="2133600" cy="365125"/>
          </a:xfrm>
          <a:prstGeom prst="rect">
            <a:avLst/>
          </a:prstGeom>
        </p:spPr>
        <p:txBody>
          <a:bodyPr/>
          <a:lstStyle>
            <a:lvl1pPr algn="ctr">
              <a:defRPr sz="1600"/>
            </a:lvl1pPr>
          </a:lstStyle>
          <a:p>
            <a:r>
              <a:rPr lang="en-US" dirty="0" smtClean="0">
                <a:solidFill>
                  <a:prstClr val="black">
                    <a:tint val="75000"/>
                  </a:prstClr>
                </a:solidFill>
              </a:rPr>
              <a:t>FOUO</a:t>
            </a:r>
            <a:endParaRPr lang="en-US" dirty="0">
              <a:solidFill>
                <a:prstClr val="black">
                  <a:tint val="75000"/>
                </a:prstClr>
              </a:solidFill>
            </a:endParaRPr>
          </a:p>
        </p:txBody>
      </p:sp>
      <p:sp>
        <p:nvSpPr>
          <p:cNvPr id="6" name="Footer Placeholder 4"/>
          <p:cNvSpPr>
            <a:spLocks noGrp="1"/>
          </p:cNvSpPr>
          <p:nvPr>
            <p:ph type="ftr" sz="quarter" idx="3"/>
          </p:nvPr>
        </p:nvSpPr>
        <p:spPr>
          <a:xfrm>
            <a:off x="3124200" y="6461895"/>
            <a:ext cx="2895600" cy="365125"/>
          </a:xfrm>
          <a:prstGeom prst="rect">
            <a:avLst/>
          </a:prstGeom>
        </p:spPr>
        <p:txBody>
          <a:bodyPr/>
          <a:lstStyle>
            <a:lvl1pPr algn="ctr">
              <a:defRPr sz="1600"/>
            </a:lvl1pPr>
          </a:lstStyle>
          <a:p>
            <a:r>
              <a:rPr lang="en-US" dirty="0" smtClean="0">
                <a:solidFill>
                  <a:prstClr val="black">
                    <a:tint val="75000"/>
                  </a:prstClr>
                </a:solidFill>
              </a:rPr>
              <a:t>Women in Combat</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6553200" y="6461895"/>
            <a:ext cx="2133600" cy="365125"/>
          </a:xfrm>
          <a:prstGeom prst="rect">
            <a:avLst/>
          </a:prstGeom>
        </p:spPr>
        <p:txBody>
          <a:bodyPr/>
          <a:lstStyle>
            <a:lvl1pPr algn="r">
              <a:defRPr sz="1600"/>
            </a:lvl1pPr>
          </a:lstStyle>
          <a:p>
            <a:fld id="{6D2E6FE9-D262-184E-9F32-CF02B0252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9884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lvl1pPr>
              <a:lnSpc>
                <a:spcPts val="7000"/>
              </a:lnSpc>
              <a:defRPr>
                <a:solidFill>
                  <a:srgbClr val="0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nchor="ctr" anchorCtr="0"/>
          <a:lstStyle>
            <a:lvl1pPr marL="0" indent="0" algn="ctr">
              <a:buNone/>
              <a:defRPr sz="3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636997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a:lstStyle>
            <a:lvl1pPr algn="ctr">
              <a:defRPr sz="1600"/>
            </a:lvl1pPr>
          </a:lstStyle>
          <a:p>
            <a:r>
              <a:rPr lang="en-US" dirty="0" smtClean="0">
                <a:solidFill>
                  <a:prstClr val="black">
                    <a:tint val="75000"/>
                  </a:prstClr>
                </a:solidFill>
              </a:rPr>
              <a:t>FOUO</a:t>
            </a:r>
            <a:endParaRPr lang="en-US" dirty="0">
              <a:solidFill>
                <a:prstClr val="black">
                  <a:tint val="75000"/>
                </a:prstClr>
              </a:solidFill>
            </a:endParaRPr>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lgn="ctr">
              <a:defRPr sz="1600"/>
            </a:lvl1pPr>
          </a:lstStyle>
          <a:p>
            <a:r>
              <a:rPr lang="en-US" dirty="0" smtClean="0">
                <a:solidFill>
                  <a:prstClr val="black">
                    <a:tint val="75000"/>
                  </a:prstClr>
                </a:solidFill>
              </a:rPr>
              <a:t>Women in Combat</a:t>
            </a:r>
            <a:endParaRPr lang="en-US" dirty="0">
              <a:solidFill>
                <a:prstClr val="black">
                  <a:tint val="75000"/>
                </a:prstClr>
              </a:solidFill>
            </a:endParaRPr>
          </a:p>
        </p:txBody>
      </p:sp>
      <p:sp>
        <p:nvSpPr>
          <p:cNvPr id="10" name="Slide Number Placeholder 5"/>
          <p:cNvSpPr>
            <a:spLocks noGrp="1"/>
          </p:cNvSpPr>
          <p:nvPr>
            <p:ph type="sldNum" sz="quarter" idx="12"/>
          </p:nvPr>
        </p:nvSpPr>
        <p:spPr>
          <a:xfrm>
            <a:off x="6553200" y="6356350"/>
            <a:ext cx="2133600" cy="365125"/>
          </a:xfrm>
          <a:prstGeom prst="rect">
            <a:avLst/>
          </a:prstGeom>
        </p:spPr>
        <p:txBody>
          <a:bodyPr/>
          <a:lstStyle>
            <a:lvl1pPr algn="r">
              <a:defRPr sz="1600"/>
            </a:lvl1pPr>
          </a:lstStyle>
          <a:p>
            <a:fld id="{6D2E6FE9-D262-184E-9F32-CF02B0252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6447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463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165100"/>
            <a:ext cx="6553200" cy="1358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92300"/>
            <a:ext cx="4038600" cy="4233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92300"/>
            <a:ext cx="4038600" cy="4233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5230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1981200" y="274638"/>
            <a:ext cx="6705600" cy="1143000"/>
          </a:xfrm>
          <a:prstGeom prst="rect">
            <a:avLst/>
          </a:prstGeom>
        </p:spPr>
        <p:txBody>
          <a:bodyPr rtlCol="0">
            <a:noAutofit/>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ctr">
              <a:defRPr sz="1600"/>
            </a:lvl1pPr>
          </a:lstStyle>
          <a:p>
            <a:r>
              <a:rPr lang="en-US" dirty="0" smtClean="0">
                <a:solidFill>
                  <a:prstClr val="black">
                    <a:tint val="75000"/>
                  </a:prstClr>
                </a:solidFill>
              </a:rPr>
              <a:t>FOUO</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600"/>
            </a:lvl1pPr>
          </a:lstStyle>
          <a:p>
            <a:r>
              <a:rPr lang="en-US" dirty="0" smtClean="0">
                <a:solidFill>
                  <a:prstClr val="black">
                    <a:tint val="75000"/>
                  </a:prstClr>
                </a:solidFill>
              </a:rPr>
              <a:t>Women in Combat</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600"/>
            </a:lvl1pPr>
          </a:lstStyle>
          <a:p>
            <a:fld id="{6D2E6FE9-D262-184E-9F32-CF02B0252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38044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smtClean="0">
                <a:solidFill>
                  <a:prstClr val="black">
                    <a:tint val="75000"/>
                  </a:prstClr>
                </a:solidFill>
              </a:rPr>
              <a:t>FOUO</a:t>
            </a:r>
            <a:endParaRPr lang="en-US" dirty="0">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65" charset="0"/>
                <a:ea typeface="Arial" pitchFamily="-65" charset="0"/>
                <a:cs typeface="Arial" pitchFamily="-65" charset="0"/>
              </a:defRPr>
            </a:lvl1pPr>
          </a:lstStyle>
          <a:p>
            <a:pPr>
              <a:defRPr/>
            </a:pPr>
            <a:r>
              <a:rPr lang="en-US" dirty="0" smtClean="0">
                <a:solidFill>
                  <a:prstClr val="black">
                    <a:tint val="75000"/>
                  </a:prstClr>
                </a:solidFill>
              </a:rPr>
              <a:t>Women in Combat</a:t>
            </a:r>
            <a:endParaRPr lang="en-US" dirty="0">
              <a:solidFill>
                <a:prstClr val="black">
                  <a:tint val="75000"/>
                </a:prstClr>
              </a:solidFill>
            </a:endParaRP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8AFB5D9-1475-BA44-8389-B417C97D625B}"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367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92300"/>
            <a:ext cx="40386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92300"/>
            <a:ext cx="4038600" cy="4233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461895"/>
            <a:ext cx="2133600" cy="365125"/>
          </a:xfrm>
          <a:prstGeom prst="rect">
            <a:avLst/>
          </a:prstGeom>
        </p:spPr>
        <p:txBody>
          <a:bodyPr/>
          <a:lstStyle>
            <a:lvl1pPr algn="ctr">
              <a:defRPr sz="1600"/>
            </a:lvl1pPr>
          </a:lstStyle>
          <a:p>
            <a:r>
              <a:rPr lang="en-US" dirty="0" smtClean="0">
                <a:solidFill>
                  <a:prstClr val="black">
                    <a:tint val="75000"/>
                  </a:prstClr>
                </a:solidFill>
              </a:rPr>
              <a:t>FOUO</a:t>
            </a:r>
            <a:endParaRPr lang="en-US" dirty="0">
              <a:solidFill>
                <a:prstClr val="black">
                  <a:tint val="75000"/>
                </a:prstClr>
              </a:solidFill>
            </a:endParaRPr>
          </a:p>
        </p:txBody>
      </p:sp>
      <p:sp>
        <p:nvSpPr>
          <p:cNvPr id="6" name="Footer Placeholder 4"/>
          <p:cNvSpPr>
            <a:spLocks noGrp="1"/>
          </p:cNvSpPr>
          <p:nvPr>
            <p:ph type="ftr" sz="quarter" idx="3"/>
          </p:nvPr>
        </p:nvSpPr>
        <p:spPr>
          <a:xfrm>
            <a:off x="3124200" y="6461895"/>
            <a:ext cx="2895600" cy="365125"/>
          </a:xfrm>
          <a:prstGeom prst="rect">
            <a:avLst/>
          </a:prstGeom>
        </p:spPr>
        <p:txBody>
          <a:bodyPr/>
          <a:lstStyle>
            <a:lvl1pPr algn="ctr">
              <a:defRPr sz="1600"/>
            </a:lvl1pPr>
          </a:lstStyle>
          <a:p>
            <a:r>
              <a:rPr lang="en-US" dirty="0" smtClean="0">
                <a:solidFill>
                  <a:prstClr val="black">
                    <a:tint val="75000"/>
                  </a:prstClr>
                </a:solidFill>
              </a:rPr>
              <a:t>Women in Combat</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6553200" y="6461895"/>
            <a:ext cx="2133600" cy="365125"/>
          </a:xfrm>
          <a:prstGeom prst="rect">
            <a:avLst/>
          </a:prstGeom>
        </p:spPr>
        <p:txBody>
          <a:bodyPr/>
          <a:lstStyle>
            <a:lvl1pPr algn="r">
              <a:defRPr sz="1600"/>
            </a:lvl1pPr>
          </a:lstStyle>
          <a:p>
            <a:fld id="{6D2E6FE9-D262-184E-9F32-CF02B0252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676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bg1">
                <a:tint val="80000"/>
                <a:satMod val="300000"/>
              </a:schemeClr>
            </a:gs>
            <a:gs pos="100000">
              <a:schemeClr val="tx2">
                <a:lumMod val="40000"/>
                <a:lumOff val="60000"/>
                <a:alpha val="70000"/>
              </a:schemeClr>
            </a:gs>
          </a:gsLst>
          <a:lin ang="16200000" scaled="0"/>
          <a:tileRect/>
        </a:gradFill>
        <a:effectLst/>
      </p:bgPr>
    </p:bg>
    <p:spTree>
      <p:nvGrpSpPr>
        <p:cNvPr id="1" name=""/>
        <p:cNvGrpSpPr/>
        <p:nvPr/>
      </p:nvGrpSpPr>
      <p:grpSpPr>
        <a:xfrm>
          <a:off x="0" y="0"/>
          <a:ext cx="0" cy="0"/>
          <a:chOff x="0" y="0"/>
          <a:chExt cx="0" cy="0"/>
        </a:xfrm>
      </p:grpSpPr>
      <p:sp>
        <p:nvSpPr>
          <p:cNvPr id="10" name="Rectangle 9"/>
          <p:cNvSpPr/>
          <p:nvPr/>
        </p:nvSpPr>
        <p:spPr>
          <a:xfrm flipV="1">
            <a:off x="0" y="6857999"/>
            <a:ext cx="9144000" cy="4571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1028" name="Title Placeholder 1"/>
          <p:cNvSpPr>
            <a:spLocks noGrp="1"/>
          </p:cNvSpPr>
          <p:nvPr>
            <p:ph type="title"/>
          </p:nvPr>
        </p:nvSpPr>
        <p:spPr bwMode="auto">
          <a:xfrm>
            <a:off x="19050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32" name="Text Placeholder 2"/>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5482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1" kern="1200">
          <a:solidFill>
            <a:schemeClr val="tx1"/>
          </a:solidFill>
          <a:latin typeface="Arial"/>
          <a:ea typeface="ＭＳ Ｐゴシック" pitchFamily="-83" charset="-128"/>
          <a:cs typeface="Arial"/>
        </a:defRPr>
      </a:lvl1pPr>
      <a:lvl2pPr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2pPr>
      <a:lvl3pPr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3pPr>
      <a:lvl4pPr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4pPr>
      <a:lvl5pPr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5pPr>
      <a:lvl6pPr marL="457200"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6pPr>
      <a:lvl7pPr marL="914400"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7pPr>
      <a:lvl8pPr marL="1371600"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8pPr>
      <a:lvl9pPr marL="1828800" algn="ctr" rtl="0" eaLnBrk="1" fontAlgn="base" hangingPunct="1">
        <a:spcBef>
          <a:spcPct val="0"/>
        </a:spcBef>
        <a:spcAft>
          <a:spcPct val="0"/>
        </a:spcAft>
        <a:defRPr sz="4000" b="1">
          <a:solidFill>
            <a:srgbClr val="00226E"/>
          </a:solidFill>
          <a:latin typeface="Arial" pitchFamily="-83" charset="0"/>
          <a:ea typeface="ＭＳ Ｐゴシック" pitchFamily="-83" charset="-128"/>
        </a:defRPr>
      </a:lvl9pPr>
    </p:titleStyle>
    <p:bodyStyle>
      <a:lvl1pPr marL="342900" indent="-342900" algn="l" rtl="0" eaLnBrk="1" fontAlgn="base" hangingPunct="1">
        <a:spcBef>
          <a:spcPct val="20000"/>
        </a:spcBef>
        <a:spcAft>
          <a:spcPct val="0"/>
        </a:spcAft>
        <a:buFont typeface="Arial" pitchFamily="-83" charset="0"/>
        <a:buChar char="•"/>
        <a:defRPr sz="2800" b="1" kern="1200">
          <a:solidFill>
            <a:srgbClr val="000000"/>
          </a:solidFill>
          <a:latin typeface="Arial"/>
          <a:ea typeface="ＭＳ Ｐゴシック" pitchFamily="-83" charset="-128"/>
          <a:cs typeface="Arial"/>
        </a:defRPr>
      </a:lvl1pPr>
      <a:lvl2pPr marL="742950" indent="-285750" algn="l" rtl="0" eaLnBrk="1" fontAlgn="base" hangingPunct="1">
        <a:spcBef>
          <a:spcPct val="20000"/>
        </a:spcBef>
        <a:spcAft>
          <a:spcPct val="0"/>
        </a:spcAft>
        <a:buFont typeface="Arial" pitchFamily="-83" charset="0"/>
        <a:buChar char="–"/>
        <a:defRPr sz="2400" b="1" kern="1200">
          <a:solidFill>
            <a:srgbClr val="000000"/>
          </a:solidFill>
          <a:latin typeface="Arial"/>
          <a:ea typeface="ＭＳ Ｐゴシック" pitchFamily="-83" charset="-128"/>
          <a:cs typeface="Arial"/>
        </a:defRPr>
      </a:lvl2pPr>
      <a:lvl3pPr marL="1143000" indent="-228600" algn="l" rtl="0" eaLnBrk="1" fontAlgn="base" hangingPunct="1">
        <a:spcBef>
          <a:spcPct val="20000"/>
        </a:spcBef>
        <a:spcAft>
          <a:spcPct val="0"/>
        </a:spcAft>
        <a:buFont typeface="Arial" pitchFamily="-83" charset="0"/>
        <a:buChar char="•"/>
        <a:defRPr sz="2400" kern="1200">
          <a:solidFill>
            <a:srgbClr val="000000"/>
          </a:solidFill>
          <a:latin typeface="Arial"/>
          <a:ea typeface="ＭＳ Ｐゴシック" pitchFamily="-83" charset="-128"/>
          <a:cs typeface="Arial"/>
        </a:defRPr>
      </a:lvl3pPr>
      <a:lvl4pPr marL="1600200" indent="-228600" algn="l" rtl="0" eaLnBrk="1" fontAlgn="base" hangingPunct="1">
        <a:spcBef>
          <a:spcPct val="20000"/>
        </a:spcBef>
        <a:spcAft>
          <a:spcPct val="0"/>
        </a:spcAft>
        <a:buFont typeface="Arial" pitchFamily="-83" charset="0"/>
        <a:buChar char="–"/>
        <a:defRPr sz="2000" kern="1200">
          <a:solidFill>
            <a:srgbClr val="000000"/>
          </a:solidFill>
          <a:latin typeface="Arial"/>
          <a:ea typeface="ＭＳ Ｐゴシック" pitchFamily="-83" charset="-128"/>
          <a:cs typeface="Arial"/>
        </a:defRPr>
      </a:lvl4pPr>
      <a:lvl5pPr marL="2057400" indent="-228600" algn="l" rtl="0" eaLnBrk="1" fontAlgn="base" hangingPunct="1">
        <a:spcBef>
          <a:spcPct val="20000"/>
        </a:spcBef>
        <a:spcAft>
          <a:spcPct val="0"/>
        </a:spcAft>
        <a:buFont typeface="Arial" pitchFamily="-83" charset="0"/>
        <a:buChar char="»"/>
        <a:defRPr sz="2000" kern="1200">
          <a:solidFill>
            <a:srgbClr val="000000"/>
          </a:solidFill>
          <a:latin typeface="Arial"/>
          <a:ea typeface="ＭＳ Ｐゴシック" pitchFamily="-83"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lobalsecurity.org/military/library/report/2011/womens-concerns-afghanistan.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www.globalsecurity.org/military/library/report/2011/womens-concerns-afghanistan.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globalsecurity.org/military/library/report/2011/womens-concerns-afghanistan.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timemilitary.files.wordpress.com/2012/07/2-oif-ii_report-105.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pr.mil/index.php/news" TargetMode="Externa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apr.mil/index.php/news" TargetMode="External"/><Relationship Id="rId2" Type="http://schemas.openxmlformats.org/officeDocument/2006/relationships/hyperlink" Target="http://www.globalsecurity.org/military/library/report/2011/womens-concerns-afghanistan.p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620000" cy="3130550"/>
          </a:xfrm>
        </p:spPr>
        <p:txBody>
          <a:bodyPr>
            <a:noAutofit/>
          </a:bodyPr>
          <a:lstStyle/>
          <a:p>
            <a:pPr>
              <a:lnSpc>
                <a:spcPts val="7060"/>
              </a:lnSpc>
              <a:spcAft>
                <a:spcPts val="2800"/>
              </a:spcAft>
            </a:pPr>
            <a:r>
              <a:rPr lang="en-US" sz="4400" dirty="0" smtClean="0">
                <a:solidFill>
                  <a:srgbClr val="000090"/>
                </a:solidFill>
              </a:rPr>
              <a:t>Medical and Psychological Issues for Female Service Members </a:t>
            </a:r>
            <a:r>
              <a:rPr lang="en-US" sz="4800" i="1" dirty="0" smtClean="0">
                <a:solidFill>
                  <a:srgbClr val="000090"/>
                </a:solidFill>
              </a:rPr>
              <a:t/>
            </a:r>
            <a:br>
              <a:rPr lang="en-US" sz="4800" i="1" dirty="0" smtClean="0">
                <a:solidFill>
                  <a:srgbClr val="000090"/>
                </a:solidFill>
              </a:rPr>
            </a:br>
            <a:endParaRPr lang="en-US" sz="4800" b="1" i="1" dirty="0"/>
          </a:p>
        </p:txBody>
      </p:sp>
      <p:sp>
        <p:nvSpPr>
          <p:cNvPr id="3" name="Subtitle 2"/>
          <p:cNvSpPr>
            <a:spLocks noGrp="1"/>
          </p:cNvSpPr>
          <p:nvPr>
            <p:ph type="subTitle" idx="1"/>
          </p:nvPr>
        </p:nvSpPr>
        <p:spPr>
          <a:xfrm>
            <a:off x="606056" y="3733800"/>
            <a:ext cx="8001000" cy="2133600"/>
          </a:xfrm>
        </p:spPr>
        <p:txBody>
          <a:bodyPr/>
          <a:lstStyle/>
          <a:p>
            <a:r>
              <a:rPr lang="en-US" dirty="0" smtClean="0"/>
              <a:t> Elspeth Cameron Ritchie, MD, MPH, Chief Medical Officer</a:t>
            </a:r>
          </a:p>
          <a:p>
            <a:r>
              <a:rPr lang="en-US" dirty="0" smtClean="0"/>
              <a:t>Department of Behavioral Health, Washington, DC</a:t>
            </a:r>
          </a:p>
        </p:txBody>
      </p:sp>
      <p:sp>
        <p:nvSpPr>
          <p:cNvPr id="5" name="Title 1"/>
          <p:cNvSpPr txBox="1">
            <a:spLocks/>
          </p:cNvSpPr>
          <p:nvPr/>
        </p:nvSpPr>
        <p:spPr>
          <a:xfrm>
            <a:off x="609600" y="3508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vs Combat</a:t>
            </a:r>
            <a:endParaRPr lang="en-US" dirty="0"/>
          </a:p>
        </p:txBody>
      </p:sp>
      <p:sp>
        <p:nvSpPr>
          <p:cNvPr id="3" name="Content Placeholder 2"/>
          <p:cNvSpPr>
            <a:spLocks noGrp="1"/>
          </p:cNvSpPr>
          <p:nvPr>
            <p:ph idx="1"/>
          </p:nvPr>
        </p:nvSpPr>
        <p:spPr>
          <a:xfrm>
            <a:off x="457200" y="1524000"/>
            <a:ext cx="8229600" cy="4724400"/>
          </a:xfrm>
        </p:spPr>
        <p:txBody>
          <a:bodyPr/>
          <a:lstStyle/>
          <a:p>
            <a:pPr>
              <a:spcBef>
                <a:spcPts val="400"/>
              </a:spcBef>
            </a:pPr>
            <a:r>
              <a:rPr lang="en-US" sz="2400" dirty="0" smtClean="0"/>
              <a:t>Women in deployment</a:t>
            </a:r>
          </a:p>
          <a:p>
            <a:pPr lvl="1">
              <a:spcBef>
                <a:spcPts val="400"/>
              </a:spcBef>
            </a:pPr>
            <a:r>
              <a:rPr lang="en-US" sz="1800" b="0" dirty="0" smtClean="0">
                <a:solidFill>
                  <a:schemeClr val="bg2">
                    <a:lumMod val="25000"/>
                  </a:schemeClr>
                </a:solidFill>
              </a:rPr>
              <a:t>“Issues for Military Women in Deployment” Bathrooms, pregnancy, breast-feeding, home front problems </a:t>
            </a:r>
          </a:p>
          <a:p>
            <a:pPr>
              <a:spcBef>
                <a:spcPts val="400"/>
              </a:spcBef>
            </a:pPr>
            <a:r>
              <a:rPr lang="en-US" sz="2400" dirty="0" smtClean="0"/>
              <a:t>Women in combat</a:t>
            </a:r>
          </a:p>
          <a:p>
            <a:pPr lvl="1">
              <a:spcBef>
                <a:spcPts val="400"/>
              </a:spcBef>
            </a:pPr>
            <a:r>
              <a:rPr lang="en-US" sz="1800" b="0" dirty="0" smtClean="0">
                <a:solidFill>
                  <a:schemeClr val="bg2">
                    <a:lumMod val="25000"/>
                  </a:schemeClr>
                </a:solidFill>
              </a:rPr>
              <a:t>Women’s Health Task Force report from Afghanistan Bathrooms (see next slides)</a:t>
            </a:r>
          </a:p>
          <a:p>
            <a:pPr lvl="1">
              <a:spcBef>
                <a:spcPts val="400"/>
              </a:spcBef>
            </a:pPr>
            <a:r>
              <a:rPr lang="en-US" sz="1800" b="0" dirty="0" smtClean="0">
                <a:solidFill>
                  <a:schemeClr val="bg2">
                    <a:lumMod val="25000"/>
                  </a:schemeClr>
                </a:solidFill>
              </a:rPr>
              <a:t>Body armor</a:t>
            </a:r>
          </a:p>
          <a:p>
            <a:pPr lvl="1">
              <a:spcBef>
                <a:spcPts val="400"/>
              </a:spcBef>
            </a:pPr>
            <a:r>
              <a:rPr lang="en-US" sz="1800" b="0" dirty="0" smtClean="0">
                <a:solidFill>
                  <a:schemeClr val="bg2">
                    <a:lumMod val="25000"/>
                  </a:schemeClr>
                </a:solidFill>
              </a:rPr>
              <a:t>Home front issues</a:t>
            </a:r>
          </a:p>
          <a:p>
            <a:pPr lvl="1">
              <a:spcBef>
                <a:spcPts val="400"/>
              </a:spcBef>
            </a:pPr>
            <a:r>
              <a:rPr lang="en-US" sz="1800" b="0" dirty="0" smtClean="0">
                <a:solidFill>
                  <a:schemeClr val="bg2">
                    <a:lumMod val="25000"/>
                  </a:schemeClr>
                </a:solidFill>
              </a:rPr>
              <a:t>PTSD</a:t>
            </a:r>
          </a:p>
          <a:p>
            <a:pPr lvl="1">
              <a:spcBef>
                <a:spcPts val="400"/>
              </a:spcBef>
            </a:pPr>
            <a:r>
              <a:rPr lang="en-US" sz="1800" b="0" dirty="0" smtClean="0">
                <a:solidFill>
                  <a:schemeClr val="bg2">
                    <a:lumMod val="25000"/>
                  </a:schemeClr>
                </a:solidFill>
              </a:rPr>
              <a:t>TBI</a:t>
            </a:r>
            <a:endParaRPr lang="en-US" sz="2000" dirty="0">
              <a:solidFill>
                <a:schemeClr val="bg2">
                  <a:lumMod val="25000"/>
                </a:schemeClr>
              </a:solidFill>
            </a:endParaRPr>
          </a:p>
          <a:p>
            <a:pPr lvl="1">
              <a:spcBef>
                <a:spcPts val="400"/>
              </a:spcBef>
            </a:pPr>
            <a:endParaRPr lang="en-US" sz="1800" b="0" dirty="0" smtClean="0"/>
          </a:p>
          <a:p>
            <a:pPr marL="457200" lvl="1" indent="0">
              <a:spcBef>
                <a:spcPts val="400"/>
              </a:spcBef>
              <a:buNone/>
            </a:pPr>
            <a:r>
              <a:rPr lang="en-US" sz="1400" b="0" u="sng" dirty="0" smtClean="0">
                <a:hlinkClick r:id="rId2"/>
              </a:rPr>
              <a:t>http</a:t>
            </a:r>
            <a:r>
              <a:rPr lang="en-US" sz="1400" b="0" u="sng" dirty="0">
                <a:hlinkClick r:id="rId2"/>
              </a:rPr>
              <a:t>://</a:t>
            </a:r>
            <a:r>
              <a:rPr lang="en-US" sz="1400" b="0" u="sng" dirty="0" smtClean="0">
                <a:hlinkClick r:id="rId2"/>
              </a:rPr>
              <a:t>www.globalsecurity.org/military/library/report/2011/womens-concerns-afghanistan.pdf</a:t>
            </a:r>
            <a:endParaRPr lang="en-US" sz="1400" b="0" dirty="0"/>
          </a:p>
          <a:p>
            <a:pPr marL="457200" lvl="1" indent="0">
              <a:spcBef>
                <a:spcPts val="400"/>
              </a:spcBef>
              <a:buNone/>
            </a:pPr>
            <a:endParaRPr lang="en-US" sz="2000" b="0" dirty="0" smtClean="0"/>
          </a:p>
        </p:txBody>
      </p:sp>
      <p:pic>
        <p:nvPicPr>
          <p:cNvPr id="3074" name="Picture 2" descr="D:\USCG\OIFUSCG_OPERATION_IRAQ_0523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7427" y="3429000"/>
            <a:ext cx="208721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68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Women’s Health Task Force</a:t>
            </a:r>
            <a:br>
              <a:rPr lang="en-US" sz="3200" dirty="0" smtClean="0"/>
            </a:br>
            <a:endParaRPr lang="en-US" sz="3200" dirty="0"/>
          </a:p>
        </p:txBody>
      </p:sp>
      <p:sp>
        <p:nvSpPr>
          <p:cNvPr id="3" name="Content Placeholder 2"/>
          <p:cNvSpPr>
            <a:spLocks noGrp="1"/>
          </p:cNvSpPr>
          <p:nvPr>
            <p:ph idx="1"/>
          </p:nvPr>
        </p:nvSpPr>
        <p:spPr/>
        <p:txBody>
          <a:bodyPr/>
          <a:lstStyle/>
          <a:p>
            <a:pPr lvl="0"/>
            <a:r>
              <a:rPr lang="en-US" dirty="0" smtClean="0"/>
              <a:t>Issues </a:t>
            </a:r>
            <a:r>
              <a:rPr lang="en-US" dirty="0"/>
              <a:t>women face while in austere environments that AFFECT their health</a:t>
            </a:r>
          </a:p>
          <a:p>
            <a:pPr lvl="1">
              <a:lnSpc>
                <a:spcPct val="150000"/>
              </a:lnSpc>
            </a:pPr>
            <a:r>
              <a:rPr lang="en-US" sz="2000" b="0" dirty="0" smtClean="0">
                <a:solidFill>
                  <a:schemeClr val="bg2">
                    <a:lumMod val="25000"/>
                  </a:schemeClr>
                </a:solidFill>
              </a:rPr>
              <a:t>How </a:t>
            </a:r>
            <a:r>
              <a:rPr lang="en-US" sz="2000" b="0" dirty="0">
                <a:solidFill>
                  <a:schemeClr val="bg2">
                    <a:lumMod val="25000"/>
                  </a:schemeClr>
                </a:solidFill>
              </a:rPr>
              <a:t>to urinate in the field</a:t>
            </a:r>
          </a:p>
          <a:p>
            <a:pPr lvl="1">
              <a:lnSpc>
                <a:spcPct val="150000"/>
              </a:lnSpc>
            </a:pPr>
            <a:r>
              <a:rPr lang="en-US" sz="2000" b="0" dirty="0" smtClean="0">
                <a:solidFill>
                  <a:schemeClr val="bg2">
                    <a:lumMod val="25000"/>
                  </a:schemeClr>
                </a:solidFill>
              </a:rPr>
              <a:t>Maintaining </a:t>
            </a:r>
            <a:r>
              <a:rPr lang="en-US" sz="2000" b="0" dirty="0">
                <a:solidFill>
                  <a:schemeClr val="bg2">
                    <a:lumMod val="25000"/>
                  </a:schemeClr>
                </a:solidFill>
              </a:rPr>
              <a:t>urogenital hygiene</a:t>
            </a:r>
          </a:p>
          <a:p>
            <a:pPr lvl="1">
              <a:lnSpc>
                <a:spcPct val="150000"/>
              </a:lnSpc>
            </a:pPr>
            <a:r>
              <a:rPr lang="en-US" sz="2000" b="0" dirty="0" smtClean="0">
                <a:solidFill>
                  <a:schemeClr val="bg2">
                    <a:lumMod val="25000"/>
                  </a:schemeClr>
                </a:solidFill>
              </a:rPr>
              <a:t>Managing </a:t>
            </a:r>
            <a:r>
              <a:rPr lang="en-US" sz="2000" b="0" dirty="0">
                <a:solidFill>
                  <a:schemeClr val="bg2">
                    <a:lumMod val="25000"/>
                  </a:schemeClr>
                </a:solidFill>
              </a:rPr>
              <a:t>menstruation in </a:t>
            </a:r>
            <a:r>
              <a:rPr lang="en-US" sz="2000" b="0" dirty="0" smtClean="0">
                <a:solidFill>
                  <a:schemeClr val="bg2">
                    <a:lumMod val="25000"/>
                  </a:schemeClr>
                </a:solidFill>
              </a:rPr>
              <a:t>field</a:t>
            </a:r>
            <a:r>
              <a:rPr lang="en-US" sz="2000" b="0" dirty="0">
                <a:solidFill>
                  <a:schemeClr val="bg2">
                    <a:lumMod val="25000"/>
                  </a:schemeClr>
                </a:solidFill>
              </a:rPr>
              <a:t> </a:t>
            </a:r>
            <a:r>
              <a:rPr lang="en-US" sz="2000" b="0" dirty="0" smtClean="0">
                <a:solidFill>
                  <a:schemeClr val="bg2">
                    <a:lumMod val="25000"/>
                  </a:schemeClr>
                </a:solidFill>
              </a:rPr>
              <a:t>environment</a:t>
            </a:r>
            <a:endParaRPr lang="en-US" sz="2000" b="0" dirty="0">
              <a:solidFill>
                <a:schemeClr val="bg2">
                  <a:lumMod val="25000"/>
                </a:schemeClr>
              </a:solidFill>
            </a:endParaRPr>
          </a:p>
          <a:p>
            <a:pPr lvl="1">
              <a:lnSpc>
                <a:spcPct val="150000"/>
              </a:lnSpc>
            </a:pPr>
            <a:r>
              <a:rPr lang="en-US" sz="2000" b="0" dirty="0" smtClean="0">
                <a:solidFill>
                  <a:schemeClr val="bg2">
                    <a:lumMod val="25000"/>
                  </a:schemeClr>
                </a:solidFill>
              </a:rPr>
              <a:t>Managing </a:t>
            </a:r>
            <a:r>
              <a:rPr lang="en-US" sz="2000" b="0" dirty="0">
                <a:solidFill>
                  <a:schemeClr val="bg2">
                    <a:lumMod val="25000"/>
                  </a:schemeClr>
                </a:solidFill>
              </a:rPr>
              <a:t>lactation in the field</a:t>
            </a:r>
          </a:p>
          <a:p>
            <a:pPr lvl="1">
              <a:lnSpc>
                <a:spcPct val="150000"/>
              </a:lnSpc>
            </a:pPr>
            <a:r>
              <a:rPr lang="en-US" sz="2000" b="0" dirty="0" smtClean="0">
                <a:solidFill>
                  <a:schemeClr val="bg2">
                    <a:lumMod val="25000"/>
                  </a:schemeClr>
                </a:solidFill>
              </a:rPr>
              <a:t>Improper </a:t>
            </a:r>
            <a:r>
              <a:rPr lang="en-US" sz="2000" b="0" dirty="0">
                <a:solidFill>
                  <a:schemeClr val="bg2">
                    <a:lumMod val="25000"/>
                  </a:schemeClr>
                </a:solidFill>
              </a:rPr>
              <a:t>fit of </a:t>
            </a:r>
            <a:r>
              <a:rPr lang="en-US" sz="2000" b="0" dirty="0" smtClean="0">
                <a:solidFill>
                  <a:schemeClr val="bg2">
                    <a:lumMod val="25000"/>
                  </a:schemeClr>
                </a:solidFill>
              </a:rPr>
              <a:t>uniform</a:t>
            </a:r>
          </a:p>
          <a:p>
            <a:pPr lvl="1">
              <a:lnSpc>
                <a:spcPct val="150000"/>
              </a:lnSpc>
            </a:pPr>
            <a:endParaRPr lang="en-US" sz="2000" dirty="0">
              <a:solidFill>
                <a:schemeClr val="bg2">
                  <a:lumMod val="25000"/>
                </a:schemeClr>
              </a:solidFill>
            </a:endParaRPr>
          </a:p>
          <a:p>
            <a:pPr marL="457200" lvl="1" indent="0">
              <a:lnSpc>
                <a:spcPct val="150000"/>
              </a:lnSpc>
              <a:buNone/>
            </a:pPr>
            <a:r>
              <a:rPr lang="en-US" sz="1400" b="0" u="sng" dirty="0" smtClean="0">
                <a:hlinkClick r:id="rId2"/>
              </a:rPr>
              <a:t>http</a:t>
            </a:r>
            <a:r>
              <a:rPr lang="en-US" sz="1400" b="0" u="sng" dirty="0">
                <a:hlinkClick r:id="rId2"/>
              </a:rPr>
              <a:t>://www.globalsecurity.org/military/library/report/2011/womens-concerns-afghanistan.pdf</a:t>
            </a:r>
            <a:r>
              <a:rPr lang="en-US" sz="6000" u="sng" dirty="0"/>
              <a:t/>
            </a:r>
            <a:br>
              <a:rPr lang="en-US" sz="6000" u="sng" dirty="0"/>
            </a:br>
            <a:endParaRPr lang="en-US" b="0" dirty="0"/>
          </a:p>
        </p:txBody>
      </p:sp>
    </p:spTree>
    <p:extLst>
      <p:ext uri="{BB962C8B-B14F-4D97-AF65-F5344CB8AC3E}">
        <p14:creationId xmlns:p14="http://schemas.microsoft.com/office/powerpoint/2010/main" val="2681006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Women’s Health Task Force</a:t>
            </a:r>
            <a:br>
              <a:rPr lang="en-US" sz="3200" dirty="0"/>
            </a:br>
            <a:r>
              <a:rPr lang="en-US" sz="1100" u="sng" dirty="0">
                <a:hlinkClick r:id="rId2"/>
              </a:rPr>
              <a:t>http://www.globalsecurity.org/military/library/report/2011/womens-concerns-afghanistan.pdf</a:t>
            </a:r>
            <a:endParaRPr lang="en-US" sz="3200" dirty="0"/>
          </a:p>
        </p:txBody>
      </p:sp>
      <p:sp>
        <p:nvSpPr>
          <p:cNvPr id="3" name="Content Placeholder 2"/>
          <p:cNvSpPr>
            <a:spLocks noGrp="1"/>
          </p:cNvSpPr>
          <p:nvPr>
            <p:ph idx="1"/>
          </p:nvPr>
        </p:nvSpPr>
        <p:spPr/>
        <p:txBody>
          <a:bodyPr/>
          <a:lstStyle/>
          <a:p>
            <a:pPr lvl="0"/>
            <a:r>
              <a:rPr lang="en-US" dirty="0" smtClean="0"/>
              <a:t>Dealing </a:t>
            </a:r>
            <a:r>
              <a:rPr lang="en-US" dirty="0"/>
              <a:t>with female health issues in an austere environment</a:t>
            </a:r>
          </a:p>
          <a:p>
            <a:pPr lvl="1">
              <a:lnSpc>
                <a:spcPct val="150000"/>
              </a:lnSpc>
            </a:pPr>
            <a:r>
              <a:rPr lang="en-US" sz="1800" b="0" dirty="0" smtClean="0">
                <a:solidFill>
                  <a:schemeClr val="bg2">
                    <a:lumMod val="25000"/>
                  </a:schemeClr>
                </a:solidFill>
              </a:rPr>
              <a:t>Levels </a:t>
            </a:r>
            <a:r>
              <a:rPr lang="en-US" sz="1800" b="0" dirty="0">
                <a:solidFill>
                  <a:schemeClr val="bg2">
                    <a:lumMod val="25000"/>
                  </a:schemeClr>
                </a:solidFill>
              </a:rPr>
              <a:t>of care / providers</a:t>
            </a:r>
          </a:p>
          <a:p>
            <a:pPr lvl="1">
              <a:lnSpc>
                <a:spcPct val="150000"/>
              </a:lnSpc>
            </a:pPr>
            <a:r>
              <a:rPr lang="en-US" sz="1800" b="0" dirty="0" smtClean="0">
                <a:solidFill>
                  <a:schemeClr val="bg2">
                    <a:lumMod val="25000"/>
                  </a:schemeClr>
                </a:solidFill>
              </a:rPr>
              <a:t>Menstrual </a:t>
            </a:r>
            <a:r>
              <a:rPr lang="en-US" sz="1800" b="0" dirty="0">
                <a:solidFill>
                  <a:schemeClr val="bg2">
                    <a:lumMod val="25000"/>
                  </a:schemeClr>
                </a:solidFill>
              </a:rPr>
              <a:t>dysfunction</a:t>
            </a:r>
          </a:p>
          <a:p>
            <a:pPr lvl="1">
              <a:lnSpc>
                <a:spcPct val="150000"/>
              </a:lnSpc>
            </a:pPr>
            <a:r>
              <a:rPr lang="en-US" sz="1800" b="0" dirty="0" smtClean="0">
                <a:solidFill>
                  <a:schemeClr val="bg2">
                    <a:lumMod val="25000"/>
                  </a:schemeClr>
                </a:solidFill>
              </a:rPr>
              <a:t>Urogenital </a:t>
            </a:r>
            <a:r>
              <a:rPr lang="en-US" sz="1800" b="0" dirty="0">
                <a:solidFill>
                  <a:schemeClr val="bg2">
                    <a:lumMod val="25000"/>
                  </a:schemeClr>
                </a:solidFill>
              </a:rPr>
              <a:t>infections</a:t>
            </a:r>
          </a:p>
          <a:p>
            <a:pPr lvl="1">
              <a:lnSpc>
                <a:spcPct val="150000"/>
              </a:lnSpc>
            </a:pPr>
            <a:r>
              <a:rPr lang="en-US" sz="1800" b="0" dirty="0" smtClean="0">
                <a:solidFill>
                  <a:schemeClr val="bg2">
                    <a:lumMod val="25000"/>
                  </a:schemeClr>
                </a:solidFill>
              </a:rPr>
              <a:t>Access </a:t>
            </a:r>
            <a:r>
              <a:rPr lang="en-US" sz="1800" b="0" dirty="0">
                <a:solidFill>
                  <a:schemeClr val="bg2">
                    <a:lumMod val="25000"/>
                  </a:schemeClr>
                </a:solidFill>
              </a:rPr>
              <a:t>to birth control	</a:t>
            </a:r>
          </a:p>
          <a:p>
            <a:pPr lvl="1">
              <a:lnSpc>
                <a:spcPct val="150000"/>
              </a:lnSpc>
            </a:pPr>
            <a:r>
              <a:rPr lang="en-US" sz="1800" b="0" dirty="0" smtClean="0">
                <a:solidFill>
                  <a:schemeClr val="bg2">
                    <a:lumMod val="25000"/>
                  </a:schemeClr>
                </a:solidFill>
              </a:rPr>
              <a:t>Unintended </a:t>
            </a:r>
            <a:r>
              <a:rPr lang="en-US" sz="1800" b="0" dirty="0">
                <a:solidFill>
                  <a:schemeClr val="bg2">
                    <a:lumMod val="25000"/>
                  </a:schemeClr>
                </a:solidFill>
              </a:rPr>
              <a:t>pregnancy</a:t>
            </a:r>
          </a:p>
          <a:p>
            <a:endParaRPr lang="en-US" dirty="0"/>
          </a:p>
        </p:txBody>
      </p:sp>
    </p:spTree>
    <p:extLst>
      <p:ext uri="{BB962C8B-B14F-4D97-AF65-F5344CB8AC3E}">
        <p14:creationId xmlns:p14="http://schemas.microsoft.com/office/powerpoint/2010/main" val="394684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Medical Culture and Women</a:t>
            </a:r>
            <a:endParaRPr lang="en-US" dirty="0"/>
          </a:p>
        </p:txBody>
      </p:sp>
      <p:sp>
        <p:nvSpPr>
          <p:cNvPr id="3" name="Content Placeholder 2"/>
          <p:cNvSpPr>
            <a:spLocks noGrp="1"/>
          </p:cNvSpPr>
          <p:nvPr>
            <p:ph idx="1"/>
          </p:nvPr>
        </p:nvSpPr>
        <p:spPr/>
        <p:txBody>
          <a:bodyPr/>
          <a:lstStyle/>
          <a:p>
            <a:r>
              <a:rPr lang="en-US" dirty="0" smtClean="0"/>
              <a:t>Military Medicine</a:t>
            </a:r>
          </a:p>
          <a:p>
            <a:pPr lvl="1"/>
            <a:r>
              <a:rPr lang="en-US" sz="2000" b="0" dirty="0" smtClean="0">
                <a:solidFill>
                  <a:schemeClr val="bg2">
                    <a:lumMod val="25000"/>
                  </a:schemeClr>
                </a:solidFill>
              </a:rPr>
              <a:t>Many women in medical roles</a:t>
            </a:r>
          </a:p>
          <a:p>
            <a:r>
              <a:rPr lang="en-US" dirty="0" smtClean="0"/>
              <a:t>Deployed hospitals relatively female friendly</a:t>
            </a:r>
          </a:p>
          <a:p>
            <a:r>
              <a:rPr lang="en-US" dirty="0" smtClean="0"/>
              <a:t>Further forward medical units often austere</a:t>
            </a:r>
          </a:p>
          <a:p>
            <a:pPr lvl="1"/>
            <a:r>
              <a:rPr lang="en-US" sz="2000" b="0" dirty="0" smtClean="0">
                <a:solidFill>
                  <a:schemeClr val="bg2">
                    <a:lumMod val="25000"/>
                  </a:schemeClr>
                </a:solidFill>
              </a:rPr>
              <a:t>May have very few women</a:t>
            </a:r>
            <a:endParaRPr lang="en-US" sz="2000" b="0" dirty="0">
              <a:solidFill>
                <a:schemeClr val="bg2">
                  <a:lumMod val="25000"/>
                </a:schemeClr>
              </a:solidFill>
            </a:endParaRPr>
          </a:p>
          <a:p>
            <a:pPr marL="457200" lvl="1" indent="0">
              <a:buNone/>
            </a:pPr>
            <a:endParaRPr lang="en-US" sz="1400" dirty="0" smtClean="0"/>
          </a:p>
          <a:p>
            <a:pPr marL="457200" lvl="1" indent="0">
              <a:buNone/>
            </a:pPr>
            <a:endParaRPr lang="en-US" sz="1400" dirty="0"/>
          </a:p>
          <a:p>
            <a:pPr marL="457200" lvl="1" indent="0">
              <a:buNone/>
            </a:pPr>
            <a:endParaRPr lang="en-US" sz="1400" dirty="0" smtClean="0"/>
          </a:p>
          <a:p>
            <a:pPr marL="457200" lvl="1" indent="0">
              <a:buNone/>
            </a:pPr>
            <a:endParaRPr lang="en-US" sz="1400" dirty="0"/>
          </a:p>
          <a:p>
            <a:pPr marL="457200" lvl="1" indent="0">
              <a:buNone/>
            </a:pPr>
            <a:endParaRPr lang="en-US" sz="1400" dirty="0" smtClean="0"/>
          </a:p>
          <a:p>
            <a:pPr marL="457200" lvl="1" indent="0">
              <a:buNone/>
            </a:pPr>
            <a:endParaRPr lang="en-US" sz="1400" dirty="0"/>
          </a:p>
          <a:p>
            <a:pPr marL="457200" lvl="1" indent="0">
              <a:buNone/>
            </a:pPr>
            <a:endParaRPr lang="en-US" sz="1400" dirty="0" smtClean="0"/>
          </a:p>
          <a:p>
            <a:pPr marL="457200" lvl="1" indent="0">
              <a:buNone/>
            </a:pPr>
            <a:endParaRPr lang="en-US" sz="1400" dirty="0"/>
          </a:p>
          <a:p>
            <a:pPr marL="457200" lvl="1" indent="0">
              <a:buNone/>
            </a:pPr>
            <a:r>
              <a:rPr lang="en-US" sz="1400" b="0" dirty="0" smtClean="0"/>
              <a:t>Photo courtesy of COL (ret.) Elspeth Ritchie</a:t>
            </a:r>
          </a:p>
        </p:txBody>
      </p:sp>
      <p:pic>
        <p:nvPicPr>
          <p:cNvPr id="7" name="Picture 6"/>
          <p:cNvPicPr/>
          <p:nvPr/>
        </p:nvPicPr>
        <p:blipFill>
          <a:blip r:embed="rId2"/>
          <a:srcRect/>
          <a:stretch>
            <a:fillRect/>
          </a:stretch>
        </p:blipFill>
        <p:spPr bwMode="auto">
          <a:xfrm>
            <a:off x="5181600" y="3581400"/>
            <a:ext cx="3657600" cy="3048000"/>
          </a:xfrm>
          <a:prstGeom prst="rect">
            <a:avLst/>
          </a:prstGeom>
          <a:noFill/>
          <a:ln w="9525">
            <a:noFill/>
            <a:miter lim="800000"/>
            <a:headEnd/>
            <a:tailEnd/>
          </a:ln>
        </p:spPr>
      </p:pic>
    </p:spTree>
    <p:extLst>
      <p:ext uri="{BB962C8B-B14F-4D97-AF65-F5344CB8AC3E}">
        <p14:creationId xmlns:p14="http://schemas.microsoft.com/office/powerpoint/2010/main" val="1007797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z="3200" dirty="0" smtClean="0"/>
              <a:t>Research on Mental Health of Deployed Women</a:t>
            </a:r>
            <a:endParaRPr lang="en-US" sz="3200" dirty="0"/>
          </a:p>
        </p:txBody>
      </p:sp>
      <p:sp>
        <p:nvSpPr>
          <p:cNvPr id="3" name="Content Placeholder 2"/>
          <p:cNvSpPr>
            <a:spLocks noGrp="1"/>
          </p:cNvSpPr>
          <p:nvPr>
            <p:ph idx="1"/>
          </p:nvPr>
        </p:nvSpPr>
        <p:spPr>
          <a:xfrm>
            <a:off x="457200" y="1447800"/>
            <a:ext cx="8229600" cy="5257800"/>
          </a:xfrm>
        </p:spPr>
        <p:txBody>
          <a:bodyPr/>
          <a:lstStyle/>
          <a:p>
            <a:pPr>
              <a:spcBef>
                <a:spcPts val="400"/>
              </a:spcBef>
            </a:pPr>
            <a:r>
              <a:rPr lang="en-US" sz="2400" dirty="0" smtClean="0"/>
              <a:t>Minimal Research</a:t>
            </a:r>
          </a:p>
          <a:p>
            <a:pPr lvl="1">
              <a:spcBef>
                <a:spcPts val="400"/>
              </a:spcBef>
            </a:pPr>
            <a:r>
              <a:rPr lang="en-US" sz="2000" dirty="0" smtClean="0"/>
              <a:t>Most Mental Health  Advisory Teams focus on men</a:t>
            </a:r>
          </a:p>
          <a:p>
            <a:pPr lvl="2">
              <a:spcBef>
                <a:spcPts val="400"/>
              </a:spcBef>
            </a:pPr>
            <a:r>
              <a:rPr lang="en-US" sz="2000" dirty="0" smtClean="0">
                <a:solidFill>
                  <a:schemeClr val="bg2">
                    <a:lumMod val="25000"/>
                  </a:schemeClr>
                </a:solidFill>
              </a:rPr>
              <a:t>MHAT II (2005) showed essentially equal rates in PTSD in women (12%) and men (13</a:t>
            </a:r>
            <a:r>
              <a:rPr lang="en-US" sz="2000" dirty="0">
                <a:solidFill>
                  <a:schemeClr val="bg2">
                    <a:lumMod val="25000"/>
                  </a:schemeClr>
                </a:solidFill>
              </a:rPr>
              <a:t>%) </a:t>
            </a:r>
            <a:r>
              <a:rPr lang="en-US" sz="2000" dirty="0"/>
              <a:t>(</a:t>
            </a:r>
            <a:r>
              <a:rPr lang="en-US" sz="2000" dirty="0">
                <a:hlinkClick r:id="rId2"/>
              </a:rPr>
              <a:t>https://</a:t>
            </a:r>
            <a:r>
              <a:rPr lang="en-US" sz="2000" dirty="0" smtClean="0">
                <a:hlinkClick r:id="rId2"/>
              </a:rPr>
              <a:t>timemilitary.files.wordpress.com/2012/07/2-oif-ii_report-105.pdf</a:t>
            </a:r>
            <a:r>
              <a:rPr lang="en-US" sz="2000" dirty="0" smtClean="0"/>
              <a:t>)</a:t>
            </a:r>
          </a:p>
          <a:p>
            <a:pPr lvl="1">
              <a:spcBef>
                <a:spcPts val="400"/>
              </a:spcBef>
            </a:pPr>
            <a:r>
              <a:rPr lang="en-US" dirty="0" smtClean="0"/>
              <a:t>Millennium Cohort Study</a:t>
            </a:r>
          </a:p>
          <a:p>
            <a:pPr lvl="1">
              <a:spcBef>
                <a:spcPts val="400"/>
              </a:spcBef>
            </a:pPr>
            <a:endParaRPr lang="en-US" sz="2000" dirty="0" smtClean="0"/>
          </a:p>
          <a:p>
            <a:pPr>
              <a:spcBef>
                <a:spcPts val="400"/>
              </a:spcBef>
            </a:pPr>
            <a:r>
              <a:rPr lang="en-US" sz="2400" dirty="0" smtClean="0"/>
              <a:t>Evacuations for Behavioral Health reasons</a:t>
            </a:r>
          </a:p>
          <a:p>
            <a:pPr lvl="1">
              <a:spcBef>
                <a:spcPts val="400"/>
              </a:spcBef>
            </a:pPr>
            <a:r>
              <a:rPr lang="en-US" sz="2000" b="0" dirty="0" smtClean="0">
                <a:solidFill>
                  <a:schemeClr val="bg2">
                    <a:lumMod val="25000"/>
                  </a:schemeClr>
                </a:solidFill>
              </a:rPr>
              <a:t>Female </a:t>
            </a:r>
            <a:r>
              <a:rPr lang="en-US" sz="2000" b="0" dirty="0">
                <a:solidFill>
                  <a:schemeClr val="bg2">
                    <a:lumMod val="25000"/>
                  </a:schemeClr>
                </a:solidFill>
              </a:rPr>
              <a:t>PTSD </a:t>
            </a:r>
            <a:r>
              <a:rPr lang="en-US" sz="2000" b="0" dirty="0" smtClean="0">
                <a:solidFill>
                  <a:schemeClr val="bg2">
                    <a:lumMod val="25000"/>
                  </a:schemeClr>
                </a:solidFill>
              </a:rPr>
              <a:t>rates in OIF OEF 2001 </a:t>
            </a:r>
            <a:r>
              <a:rPr lang="en-US" sz="2000" b="0" dirty="0">
                <a:solidFill>
                  <a:schemeClr val="bg2">
                    <a:lumMod val="25000"/>
                  </a:schemeClr>
                </a:solidFill>
              </a:rPr>
              <a:t>to </a:t>
            </a:r>
            <a:r>
              <a:rPr lang="en-US" sz="2000" b="0" dirty="0" smtClean="0">
                <a:solidFill>
                  <a:schemeClr val="bg2">
                    <a:lumMod val="25000"/>
                  </a:schemeClr>
                </a:solidFill>
              </a:rPr>
              <a:t>2013</a:t>
            </a:r>
            <a:endParaRPr lang="en-US" sz="2000" b="0" dirty="0">
              <a:solidFill>
                <a:schemeClr val="bg2">
                  <a:lumMod val="25000"/>
                </a:schemeClr>
              </a:solidFill>
            </a:endParaRPr>
          </a:p>
          <a:p>
            <a:pPr lvl="1">
              <a:spcBef>
                <a:spcPts val="400"/>
              </a:spcBef>
            </a:pPr>
            <a:r>
              <a:rPr lang="en-US" sz="2000" b="0" dirty="0" smtClean="0">
                <a:solidFill>
                  <a:schemeClr val="bg2">
                    <a:lumMod val="25000"/>
                  </a:schemeClr>
                </a:solidFill>
              </a:rPr>
              <a:t>Courtesy of Dr. Mike Carino, staff officer, Office of the Army Surgeon General</a:t>
            </a:r>
          </a:p>
          <a:p>
            <a:pPr lvl="1">
              <a:spcBef>
                <a:spcPts val="400"/>
              </a:spcBef>
            </a:pPr>
            <a:r>
              <a:rPr lang="en-US" sz="2000" b="0" dirty="0" smtClean="0">
                <a:solidFill>
                  <a:schemeClr val="bg2">
                    <a:lumMod val="25000"/>
                  </a:schemeClr>
                </a:solidFill>
              </a:rPr>
              <a:t>Army data 2003-2013</a:t>
            </a:r>
          </a:p>
        </p:txBody>
      </p:sp>
    </p:spTree>
    <p:extLst>
      <p:ext uri="{BB962C8B-B14F-4D97-AF65-F5344CB8AC3E}">
        <p14:creationId xmlns:p14="http://schemas.microsoft.com/office/powerpoint/2010/main" val="2675618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1311" t="6155" r="31286" b="8034"/>
          <a:stretch/>
        </p:blipFill>
        <p:spPr>
          <a:xfrm>
            <a:off x="94536" y="762000"/>
            <a:ext cx="8950546" cy="5097471"/>
          </a:xfrm>
          <a:prstGeom prst="rect">
            <a:avLst/>
          </a:prstGeom>
        </p:spPr>
      </p:pic>
      <p:sp>
        <p:nvSpPr>
          <p:cNvPr id="2" name="TextBox 1"/>
          <p:cNvSpPr txBox="1"/>
          <p:nvPr/>
        </p:nvSpPr>
        <p:spPr>
          <a:xfrm>
            <a:off x="1143000" y="304800"/>
            <a:ext cx="6400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emale </a:t>
            </a:r>
            <a:r>
              <a:rPr lang="en-US" dirty="0">
                <a:latin typeface="Arial" panose="020B0604020202020204" pitchFamily="34" charset="0"/>
                <a:cs typeface="Arial" panose="020B0604020202020204" pitchFamily="34" charset="0"/>
              </a:rPr>
              <a:t>PTSD Percentages in OIF </a:t>
            </a:r>
            <a:r>
              <a:rPr lang="en-US" dirty="0" smtClean="0">
                <a:latin typeface="Arial" panose="020B0604020202020204" pitchFamily="34" charset="0"/>
                <a:cs typeface="Arial" panose="020B0604020202020204" pitchFamily="34" charset="0"/>
              </a:rPr>
              <a:t>OEF from </a:t>
            </a:r>
            <a:r>
              <a:rPr lang="en-US" dirty="0">
                <a:latin typeface="Arial" panose="020B0604020202020204" pitchFamily="34" charset="0"/>
                <a:cs typeface="Arial" panose="020B0604020202020204" pitchFamily="34" charset="0"/>
              </a:rPr>
              <a:t>2001 to 2013</a:t>
            </a:r>
            <a:r>
              <a:rPr lang="en-US" dirty="0"/>
              <a:t>.</a:t>
            </a:r>
          </a:p>
        </p:txBody>
      </p:sp>
    </p:spTree>
    <p:extLst>
      <p:ext uri="{BB962C8B-B14F-4D97-AF65-F5344CB8AC3E}">
        <p14:creationId xmlns:p14="http://schemas.microsoft.com/office/powerpoint/2010/main" val="282507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4294967295"/>
          </p:nvPr>
        </p:nvSpPr>
        <p:spPr>
          <a:xfrm>
            <a:off x="6588882" y="6590109"/>
            <a:ext cx="1177774" cy="339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defTabSz="914485" eaLnBrk="0" hangingPunct="0">
              <a:spcBef>
                <a:spcPct val="20000"/>
              </a:spcBef>
              <a:buClr>
                <a:srgbClr val="660033"/>
              </a:buClr>
              <a:buSzPct val="125000"/>
              <a:buChar char="•"/>
              <a:defRPr sz="2300">
                <a:solidFill>
                  <a:schemeClr val="tx1"/>
                </a:solidFill>
                <a:latin typeface="Arial" charset="0"/>
              </a:defRPr>
            </a:lvl1pPr>
            <a:lvl2pPr marL="702756" indent="-270291" defTabSz="914485" eaLnBrk="0" hangingPunct="0">
              <a:spcBef>
                <a:spcPct val="20000"/>
              </a:spcBef>
              <a:buClr>
                <a:srgbClr val="660033"/>
              </a:buClr>
              <a:buChar char="–"/>
              <a:defRPr sz="2100">
                <a:solidFill>
                  <a:schemeClr val="tx1"/>
                </a:solidFill>
                <a:latin typeface="Arial" charset="0"/>
              </a:defRPr>
            </a:lvl2pPr>
            <a:lvl3pPr marL="1081164" indent="-216233" defTabSz="914485" eaLnBrk="0" hangingPunct="0">
              <a:spcBef>
                <a:spcPct val="20000"/>
              </a:spcBef>
              <a:buClr>
                <a:srgbClr val="660033"/>
              </a:buClr>
              <a:buChar char="•"/>
              <a:defRPr sz="1900">
                <a:solidFill>
                  <a:schemeClr val="tx1"/>
                </a:solidFill>
                <a:latin typeface="Arial" charset="0"/>
              </a:defRPr>
            </a:lvl3pPr>
            <a:lvl4pPr marL="1513629" indent="-216233" defTabSz="914485" eaLnBrk="0" hangingPunct="0">
              <a:spcBef>
                <a:spcPct val="20000"/>
              </a:spcBef>
              <a:buClr>
                <a:srgbClr val="660033"/>
              </a:buClr>
              <a:buChar char="–"/>
              <a:defRPr>
                <a:solidFill>
                  <a:schemeClr val="tx1"/>
                </a:solidFill>
                <a:latin typeface="Arial" charset="0"/>
              </a:defRPr>
            </a:lvl4pPr>
            <a:lvl5pPr marL="1946095" indent="-216233" defTabSz="914485" eaLnBrk="0" hangingPunct="0">
              <a:spcBef>
                <a:spcPct val="20000"/>
              </a:spcBef>
              <a:buClr>
                <a:srgbClr val="660033"/>
              </a:buClr>
              <a:buChar char="»"/>
              <a:defRPr sz="1500">
                <a:solidFill>
                  <a:schemeClr val="tx1"/>
                </a:solidFill>
                <a:latin typeface="Arial" charset="0"/>
              </a:defRPr>
            </a:lvl5pPr>
            <a:lvl6pPr marL="2378560" indent="-216233" defTabSz="914485" eaLnBrk="0" fontAlgn="base" hangingPunct="0">
              <a:spcBef>
                <a:spcPct val="20000"/>
              </a:spcBef>
              <a:spcAft>
                <a:spcPct val="0"/>
              </a:spcAft>
              <a:buClr>
                <a:srgbClr val="660033"/>
              </a:buClr>
              <a:buChar char="»"/>
              <a:defRPr sz="1500">
                <a:solidFill>
                  <a:schemeClr val="tx1"/>
                </a:solidFill>
                <a:latin typeface="Arial" charset="0"/>
              </a:defRPr>
            </a:lvl6pPr>
            <a:lvl7pPr marL="2811026" indent="-216233" defTabSz="914485" eaLnBrk="0" fontAlgn="base" hangingPunct="0">
              <a:spcBef>
                <a:spcPct val="20000"/>
              </a:spcBef>
              <a:spcAft>
                <a:spcPct val="0"/>
              </a:spcAft>
              <a:buClr>
                <a:srgbClr val="660033"/>
              </a:buClr>
              <a:buChar char="»"/>
              <a:defRPr sz="1500">
                <a:solidFill>
                  <a:schemeClr val="tx1"/>
                </a:solidFill>
                <a:latin typeface="Arial" charset="0"/>
              </a:defRPr>
            </a:lvl7pPr>
            <a:lvl8pPr marL="3243491" indent="-216233" defTabSz="914485" eaLnBrk="0" fontAlgn="base" hangingPunct="0">
              <a:spcBef>
                <a:spcPct val="20000"/>
              </a:spcBef>
              <a:spcAft>
                <a:spcPct val="0"/>
              </a:spcAft>
              <a:buClr>
                <a:srgbClr val="660033"/>
              </a:buClr>
              <a:buChar char="»"/>
              <a:defRPr sz="1500">
                <a:solidFill>
                  <a:schemeClr val="tx1"/>
                </a:solidFill>
                <a:latin typeface="Arial" charset="0"/>
              </a:defRPr>
            </a:lvl8pPr>
            <a:lvl9pPr marL="3675957" indent="-216233" defTabSz="914485" eaLnBrk="0" fontAlgn="base" hangingPunct="0">
              <a:spcBef>
                <a:spcPct val="20000"/>
              </a:spcBef>
              <a:spcAft>
                <a:spcPct val="0"/>
              </a:spcAft>
              <a:buClr>
                <a:srgbClr val="660033"/>
              </a:buClr>
              <a:buChar char="»"/>
              <a:defRPr sz="1500">
                <a:solidFill>
                  <a:schemeClr val="tx1"/>
                </a:solidFill>
                <a:latin typeface="Arial" charset="0"/>
              </a:defRPr>
            </a:lvl9pPr>
          </a:lstStyle>
          <a:p>
            <a:pPr eaLnBrk="1" hangingPunct="1">
              <a:spcBef>
                <a:spcPct val="0"/>
              </a:spcBef>
              <a:buClrTx/>
              <a:buSzTx/>
              <a:buFontTx/>
              <a:buNone/>
            </a:pPr>
            <a:r>
              <a:rPr lang="en-US" altLang="en-US" sz="1100"/>
              <a:t>Slide </a:t>
            </a:r>
            <a:fld id="{36D0F07D-554B-4E5A-AE00-9F7E6E6FA592}" type="slidenum">
              <a:rPr lang="en-US" altLang="en-US" sz="1100"/>
              <a:pPr eaLnBrk="1" hangingPunct="1">
                <a:spcBef>
                  <a:spcPct val="0"/>
                </a:spcBef>
                <a:buClrTx/>
                <a:buSzTx/>
                <a:buFontTx/>
                <a:buNone/>
              </a:pPr>
              <a:t>16</a:t>
            </a:fld>
            <a:r>
              <a:rPr lang="en-US" altLang="en-US" sz="1100"/>
              <a:t> </a:t>
            </a:r>
          </a:p>
        </p:txBody>
      </p:sp>
      <p:sp>
        <p:nvSpPr>
          <p:cNvPr id="25603" name="Rectangle 2"/>
          <p:cNvSpPr>
            <a:spLocks noGrp="1" noChangeArrowheads="1"/>
          </p:cNvSpPr>
          <p:nvPr>
            <p:ph type="title" idx="4294967295"/>
          </p:nvPr>
        </p:nvSpPr>
        <p:spPr>
          <a:xfrm>
            <a:off x="456595" y="223242"/>
            <a:ext cx="8230810" cy="590848"/>
          </a:xfrm>
        </p:spPr>
        <p:txBody>
          <a:bodyPr lIns="91424" tIns="45712" rIns="91424" bIns="45712" anchor="t"/>
          <a:lstStyle/>
          <a:p>
            <a:pPr eaLnBrk="1" hangingPunct="1"/>
            <a:r>
              <a:rPr lang="en-US" altLang="en-US" smtClean="0"/>
              <a:t>PTSD DSM IV Diagnostic Concept</a:t>
            </a:r>
          </a:p>
        </p:txBody>
      </p:sp>
      <p:sp>
        <p:nvSpPr>
          <p:cNvPr id="25604" name="Rectangle 3"/>
          <p:cNvSpPr>
            <a:spLocks noGrp="1" noChangeArrowheads="1"/>
          </p:cNvSpPr>
          <p:nvPr>
            <p:ph type="body" idx="4294967295"/>
          </p:nvPr>
        </p:nvSpPr>
        <p:spPr>
          <a:xfrm>
            <a:off x="358322" y="1293317"/>
            <a:ext cx="8230810" cy="4525863"/>
          </a:xfrm>
        </p:spPr>
        <p:txBody>
          <a:bodyPr/>
          <a:lstStyle/>
          <a:p>
            <a:pPr eaLnBrk="1" hangingPunct="1">
              <a:buSzTx/>
            </a:pPr>
            <a:r>
              <a:rPr lang="en-US" altLang="en-US" smtClean="0"/>
              <a:t>Traumatic experience leads to:</a:t>
            </a:r>
          </a:p>
          <a:p>
            <a:pPr lvl="1" eaLnBrk="1" hangingPunct="1">
              <a:buFontTx/>
              <a:buChar char="•"/>
            </a:pPr>
            <a:r>
              <a:rPr lang="en-US" altLang="en-US" smtClean="0"/>
              <a:t>Threat of death/serious injury</a:t>
            </a:r>
          </a:p>
          <a:p>
            <a:pPr lvl="1" eaLnBrk="1" hangingPunct="1">
              <a:buFontTx/>
              <a:buChar char="•"/>
            </a:pPr>
            <a:r>
              <a:rPr lang="en-US" altLang="en-US" smtClean="0"/>
              <a:t>Intense fear, helplessness or horror</a:t>
            </a:r>
          </a:p>
          <a:p>
            <a:pPr eaLnBrk="1" hangingPunct="1">
              <a:buSzTx/>
            </a:pPr>
            <a:r>
              <a:rPr lang="en-US" altLang="en-US" smtClean="0"/>
              <a:t>Symptoms (3 main types)</a:t>
            </a:r>
          </a:p>
          <a:p>
            <a:pPr lvl="1" eaLnBrk="1" hangingPunct="1">
              <a:buFontTx/>
              <a:buChar char="•"/>
            </a:pPr>
            <a:r>
              <a:rPr lang="en-US" altLang="en-US" smtClean="0"/>
              <a:t>Reexperiencing the trauma (flashbacks, intrusive thoughts)</a:t>
            </a:r>
          </a:p>
          <a:p>
            <a:pPr lvl="1" eaLnBrk="1" hangingPunct="1">
              <a:buFontTx/>
              <a:buChar char="•"/>
            </a:pPr>
            <a:r>
              <a:rPr lang="en-US" altLang="en-US" smtClean="0"/>
              <a:t>Numbing &amp; avoidance (social isolation)</a:t>
            </a:r>
          </a:p>
          <a:p>
            <a:pPr lvl="1" eaLnBrk="1" hangingPunct="1">
              <a:buFontTx/>
              <a:buChar char="•"/>
            </a:pPr>
            <a:r>
              <a:rPr lang="en-US" altLang="en-US" smtClean="0"/>
              <a:t>Physiologic arousal (“fight or flight”)</a:t>
            </a:r>
          </a:p>
          <a:p>
            <a:pPr eaLnBrk="1" hangingPunct="1">
              <a:buSzTx/>
            </a:pPr>
            <a:r>
              <a:rPr lang="en-US" altLang="en-US" smtClean="0"/>
              <a:t>Which may cause impairment in</a:t>
            </a:r>
          </a:p>
          <a:p>
            <a:pPr lvl="1" eaLnBrk="1" hangingPunct="1">
              <a:buFontTx/>
              <a:buChar char="•"/>
            </a:pPr>
            <a:r>
              <a:rPr lang="en-US" altLang="en-US" smtClean="0"/>
              <a:t>Social or occupational functioning</a:t>
            </a:r>
          </a:p>
          <a:p>
            <a:pPr eaLnBrk="1" hangingPunct="1">
              <a:buSzTx/>
            </a:pPr>
            <a:r>
              <a:rPr lang="en-US" altLang="en-US" smtClean="0"/>
              <a:t>Persistence of symptoms</a:t>
            </a:r>
          </a:p>
        </p:txBody>
      </p:sp>
    </p:spTree>
    <p:extLst>
      <p:ext uri="{BB962C8B-B14F-4D97-AF65-F5344CB8AC3E}">
        <p14:creationId xmlns:p14="http://schemas.microsoft.com/office/powerpoint/2010/main" val="1901115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r>
              <a:rPr lang="en-US" altLang="en-US" smtClean="0"/>
              <a:t>DSM 5 Definition of PTSD</a:t>
            </a:r>
          </a:p>
        </p:txBody>
      </p:sp>
      <p:sp>
        <p:nvSpPr>
          <p:cNvPr id="26627" name="Content Placeholder 3"/>
          <p:cNvSpPr>
            <a:spLocks noGrp="1"/>
          </p:cNvSpPr>
          <p:nvPr>
            <p:ph idx="1"/>
          </p:nvPr>
        </p:nvSpPr>
        <p:spPr>
          <a:xfrm>
            <a:off x="402166" y="1742778"/>
            <a:ext cx="8230810" cy="4525863"/>
          </a:xfrm>
        </p:spPr>
        <p:txBody>
          <a:bodyPr/>
          <a:lstStyle/>
          <a:p>
            <a:r>
              <a:rPr lang="en-US" altLang="en-US" smtClean="0"/>
              <a:t>Removes Criterion A-2</a:t>
            </a:r>
          </a:p>
          <a:p>
            <a:r>
              <a:rPr lang="en-US" altLang="en-US" smtClean="0"/>
              <a:t>Additional criteria</a:t>
            </a:r>
          </a:p>
          <a:p>
            <a:pPr lvl="1"/>
            <a:r>
              <a:rPr lang="en-US" altLang="en-US" smtClean="0"/>
              <a:t>Somatic reactions</a:t>
            </a:r>
          </a:p>
          <a:p>
            <a:pPr lvl="1"/>
            <a:r>
              <a:rPr lang="en-US" altLang="en-US" smtClean="0"/>
              <a:t>Sleep</a:t>
            </a:r>
          </a:p>
          <a:p>
            <a:pPr lvl="1"/>
            <a:r>
              <a:rPr lang="en-US" altLang="en-US" smtClean="0"/>
              <a:t>Depressive symptoms</a:t>
            </a:r>
          </a:p>
          <a:p>
            <a:pPr lvl="1"/>
            <a:r>
              <a:rPr lang="en-US" altLang="en-US" smtClean="0"/>
              <a:t>Anger and irritability</a:t>
            </a:r>
          </a:p>
          <a:p>
            <a:pPr lvl="1"/>
            <a:endParaRPr lang="en-US" altLang="en-US" smtClean="0"/>
          </a:p>
        </p:txBody>
      </p:sp>
      <p:sp>
        <p:nvSpPr>
          <p:cNvPr id="2662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spcBef>
                <a:spcPct val="20000"/>
              </a:spcBef>
              <a:buClr>
                <a:srgbClr val="660033"/>
              </a:buClr>
              <a:buSzPct val="125000"/>
              <a:buChar char="•"/>
              <a:defRPr sz="2300">
                <a:solidFill>
                  <a:schemeClr val="tx1"/>
                </a:solidFill>
                <a:latin typeface="Arial" charset="0"/>
              </a:defRPr>
            </a:lvl1pPr>
            <a:lvl2pPr marL="702756" indent="-270291" eaLnBrk="0" hangingPunct="0">
              <a:spcBef>
                <a:spcPct val="20000"/>
              </a:spcBef>
              <a:buClr>
                <a:srgbClr val="660033"/>
              </a:buClr>
              <a:buChar char="–"/>
              <a:defRPr sz="2100">
                <a:solidFill>
                  <a:schemeClr val="tx1"/>
                </a:solidFill>
                <a:latin typeface="Arial" charset="0"/>
              </a:defRPr>
            </a:lvl2pPr>
            <a:lvl3pPr marL="1081164" indent="-216233" eaLnBrk="0" hangingPunct="0">
              <a:spcBef>
                <a:spcPct val="20000"/>
              </a:spcBef>
              <a:buClr>
                <a:srgbClr val="660033"/>
              </a:buClr>
              <a:buChar char="•"/>
              <a:defRPr sz="1900">
                <a:solidFill>
                  <a:schemeClr val="tx1"/>
                </a:solidFill>
                <a:latin typeface="Arial" charset="0"/>
              </a:defRPr>
            </a:lvl3pPr>
            <a:lvl4pPr marL="1513629" indent="-216233" eaLnBrk="0" hangingPunct="0">
              <a:spcBef>
                <a:spcPct val="20000"/>
              </a:spcBef>
              <a:buClr>
                <a:srgbClr val="660033"/>
              </a:buClr>
              <a:buChar char="–"/>
              <a:defRPr>
                <a:solidFill>
                  <a:schemeClr val="tx1"/>
                </a:solidFill>
                <a:latin typeface="Arial" charset="0"/>
              </a:defRPr>
            </a:lvl4pPr>
            <a:lvl5pPr marL="1946095" indent="-216233" eaLnBrk="0" hangingPunct="0">
              <a:spcBef>
                <a:spcPct val="20000"/>
              </a:spcBef>
              <a:buClr>
                <a:srgbClr val="660033"/>
              </a:buClr>
              <a:buChar char="»"/>
              <a:defRPr sz="1500">
                <a:solidFill>
                  <a:schemeClr val="tx1"/>
                </a:solidFill>
                <a:latin typeface="Arial" charset="0"/>
              </a:defRPr>
            </a:lvl5pPr>
            <a:lvl6pPr marL="2378560" indent="-216233" eaLnBrk="0" fontAlgn="base" hangingPunct="0">
              <a:spcBef>
                <a:spcPct val="20000"/>
              </a:spcBef>
              <a:spcAft>
                <a:spcPct val="0"/>
              </a:spcAft>
              <a:buClr>
                <a:srgbClr val="660033"/>
              </a:buClr>
              <a:buChar char="»"/>
              <a:defRPr sz="1500">
                <a:solidFill>
                  <a:schemeClr val="tx1"/>
                </a:solidFill>
                <a:latin typeface="Arial" charset="0"/>
              </a:defRPr>
            </a:lvl6pPr>
            <a:lvl7pPr marL="2811026" indent="-216233" eaLnBrk="0" fontAlgn="base" hangingPunct="0">
              <a:spcBef>
                <a:spcPct val="20000"/>
              </a:spcBef>
              <a:spcAft>
                <a:spcPct val="0"/>
              </a:spcAft>
              <a:buClr>
                <a:srgbClr val="660033"/>
              </a:buClr>
              <a:buChar char="»"/>
              <a:defRPr sz="1500">
                <a:solidFill>
                  <a:schemeClr val="tx1"/>
                </a:solidFill>
                <a:latin typeface="Arial" charset="0"/>
              </a:defRPr>
            </a:lvl7pPr>
            <a:lvl8pPr marL="3243491" indent="-216233" eaLnBrk="0" fontAlgn="base" hangingPunct="0">
              <a:spcBef>
                <a:spcPct val="20000"/>
              </a:spcBef>
              <a:spcAft>
                <a:spcPct val="0"/>
              </a:spcAft>
              <a:buClr>
                <a:srgbClr val="660033"/>
              </a:buClr>
              <a:buChar char="»"/>
              <a:defRPr sz="1500">
                <a:solidFill>
                  <a:schemeClr val="tx1"/>
                </a:solidFill>
                <a:latin typeface="Arial" charset="0"/>
              </a:defRPr>
            </a:lvl8pPr>
            <a:lvl9pPr marL="3675957" indent="-216233" eaLnBrk="0" fontAlgn="base" hangingPunct="0">
              <a:spcBef>
                <a:spcPct val="20000"/>
              </a:spcBef>
              <a:spcAft>
                <a:spcPct val="0"/>
              </a:spcAft>
              <a:buClr>
                <a:srgbClr val="660033"/>
              </a:buClr>
              <a:buChar char="»"/>
              <a:defRPr sz="1500">
                <a:solidFill>
                  <a:schemeClr val="tx1"/>
                </a:solidFill>
                <a:latin typeface="Arial" charset="0"/>
              </a:defRPr>
            </a:lvl9pPr>
          </a:lstStyle>
          <a:p>
            <a:pPr eaLnBrk="1" hangingPunct="1">
              <a:spcBef>
                <a:spcPct val="0"/>
              </a:spcBef>
              <a:buClrTx/>
              <a:buSzTx/>
              <a:buFontTx/>
              <a:buNone/>
            </a:pPr>
            <a:r>
              <a:rPr lang="en-US" altLang="en-US" sz="1100"/>
              <a:t>Slide </a:t>
            </a:r>
            <a:fld id="{8439C2BE-D6C4-444D-BCD8-657CDBA1935B}" type="slidenum">
              <a:rPr lang="en-US" altLang="en-US" sz="1100"/>
              <a:pPr eaLnBrk="1" hangingPunct="1">
                <a:spcBef>
                  <a:spcPct val="0"/>
                </a:spcBef>
                <a:buClrTx/>
                <a:buSzTx/>
                <a:buFontTx/>
                <a:buNone/>
              </a:pPr>
              <a:t>17</a:t>
            </a:fld>
            <a:r>
              <a:rPr lang="en-US" altLang="en-US" sz="1100"/>
              <a:t> </a:t>
            </a:r>
          </a:p>
        </p:txBody>
      </p:sp>
    </p:spTree>
    <p:extLst>
      <p:ext uri="{BB962C8B-B14F-4D97-AF65-F5344CB8AC3E}">
        <p14:creationId xmlns:p14="http://schemas.microsoft.com/office/powerpoint/2010/main" val="1486304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Evidence Based Approaches for PTSD</a:t>
            </a:r>
          </a:p>
        </p:txBody>
      </p:sp>
      <p:sp>
        <p:nvSpPr>
          <p:cNvPr id="3" name="Content Placeholder 2"/>
          <p:cNvSpPr>
            <a:spLocks noGrp="1"/>
          </p:cNvSpPr>
          <p:nvPr>
            <p:ph idx="1"/>
          </p:nvPr>
        </p:nvSpPr>
        <p:spPr/>
        <p:txBody>
          <a:bodyPr/>
          <a:lstStyle/>
          <a:p>
            <a:pPr>
              <a:defRPr/>
            </a:pPr>
            <a:r>
              <a:rPr lang="en-US" dirty="0" smtClean="0"/>
              <a:t>Psychotherapy</a:t>
            </a:r>
          </a:p>
          <a:p>
            <a:pPr lvl="1">
              <a:defRPr/>
            </a:pPr>
            <a:r>
              <a:rPr lang="en-US" dirty="0" smtClean="0"/>
              <a:t>Cognitive behavioral therapy</a:t>
            </a:r>
          </a:p>
          <a:p>
            <a:pPr lvl="2">
              <a:defRPr/>
            </a:pPr>
            <a:r>
              <a:rPr lang="en-US" dirty="0" smtClean="0"/>
              <a:t>Cognitive processing therapy</a:t>
            </a:r>
          </a:p>
          <a:p>
            <a:pPr lvl="1">
              <a:defRPr/>
            </a:pPr>
            <a:r>
              <a:rPr lang="en-US" dirty="0" smtClean="0"/>
              <a:t>Prolonged exposure</a:t>
            </a:r>
          </a:p>
          <a:p>
            <a:pPr>
              <a:defRPr/>
            </a:pPr>
            <a:r>
              <a:rPr lang="en-US" dirty="0" smtClean="0"/>
              <a:t>Pharmacotherapy</a:t>
            </a:r>
          </a:p>
          <a:p>
            <a:pPr lvl="1">
              <a:defRPr/>
            </a:pPr>
            <a:r>
              <a:rPr lang="en-US" dirty="0" smtClean="0"/>
              <a:t>SSRIs</a:t>
            </a:r>
          </a:p>
          <a:p>
            <a:pPr lvl="1">
              <a:defRPr/>
            </a:pPr>
            <a:endParaRPr lang="en-US" dirty="0"/>
          </a:p>
          <a:p>
            <a:pPr marL="456491" lvl="1" indent="0">
              <a:buNone/>
              <a:defRPr/>
            </a:pPr>
            <a:endParaRPr lang="en-US" dirty="0"/>
          </a:p>
          <a:p>
            <a:pPr lvl="1">
              <a:defRPr/>
            </a:pPr>
            <a:endParaRPr lang="en-US" dirty="0" smtClean="0"/>
          </a:p>
          <a:p>
            <a:pPr lvl="1">
              <a:defRPr/>
            </a:pPr>
            <a:endParaRPr lang="en-US" dirty="0" smtClean="0"/>
          </a:p>
          <a:p>
            <a:pPr marL="456491" lvl="1" indent="0">
              <a:buNone/>
              <a:defRPr/>
            </a:pPr>
            <a:endParaRPr lang="en-US" dirty="0"/>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spcBef>
                <a:spcPct val="20000"/>
              </a:spcBef>
              <a:buClr>
                <a:srgbClr val="660033"/>
              </a:buClr>
              <a:buSzPct val="125000"/>
              <a:buChar char="•"/>
              <a:defRPr sz="2300">
                <a:solidFill>
                  <a:schemeClr val="tx1"/>
                </a:solidFill>
                <a:latin typeface="Arial" charset="0"/>
              </a:defRPr>
            </a:lvl1pPr>
            <a:lvl2pPr marL="702756" indent="-270291" eaLnBrk="0" hangingPunct="0">
              <a:spcBef>
                <a:spcPct val="20000"/>
              </a:spcBef>
              <a:buClr>
                <a:srgbClr val="660033"/>
              </a:buClr>
              <a:buChar char="–"/>
              <a:defRPr sz="2100">
                <a:solidFill>
                  <a:schemeClr val="tx1"/>
                </a:solidFill>
                <a:latin typeface="Arial" charset="0"/>
              </a:defRPr>
            </a:lvl2pPr>
            <a:lvl3pPr marL="1081164" indent="-216233" eaLnBrk="0" hangingPunct="0">
              <a:spcBef>
                <a:spcPct val="20000"/>
              </a:spcBef>
              <a:buClr>
                <a:srgbClr val="660033"/>
              </a:buClr>
              <a:buChar char="•"/>
              <a:defRPr sz="1900">
                <a:solidFill>
                  <a:schemeClr val="tx1"/>
                </a:solidFill>
                <a:latin typeface="Arial" charset="0"/>
              </a:defRPr>
            </a:lvl3pPr>
            <a:lvl4pPr marL="1513629" indent="-216233" eaLnBrk="0" hangingPunct="0">
              <a:spcBef>
                <a:spcPct val="20000"/>
              </a:spcBef>
              <a:buClr>
                <a:srgbClr val="660033"/>
              </a:buClr>
              <a:buChar char="–"/>
              <a:defRPr>
                <a:solidFill>
                  <a:schemeClr val="tx1"/>
                </a:solidFill>
                <a:latin typeface="Arial" charset="0"/>
              </a:defRPr>
            </a:lvl4pPr>
            <a:lvl5pPr marL="1946095" indent="-216233" eaLnBrk="0" hangingPunct="0">
              <a:spcBef>
                <a:spcPct val="20000"/>
              </a:spcBef>
              <a:buClr>
                <a:srgbClr val="660033"/>
              </a:buClr>
              <a:buChar char="»"/>
              <a:defRPr sz="1500">
                <a:solidFill>
                  <a:schemeClr val="tx1"/>
                </a:solidFill>
                <a:latin typeface="Arial" charset="0"/>
              </a:defRPr>
            </a:lvl5pPr>
            <a:lvl6pPr marL="2378560" indent="-216233" eaLnBrk="0" fontAlgn="base" hangingPunct="0">
              <a:spcBef>
                <a:spcPct val="20000"/>
              </a:spcBef>
              <a:spcAft>
                <a:spcPct val="0"/>
              </a:spcAft>
              <a:buClr>
                <a:srgbClr val="660033"/>
              </a:buClr>
              <a:buChar char="»"/>
              <a:defRPr sz="1500">
                <a:solidFill>
                  <a:schemeClr val="tx1"/>
                </a:solidFill>
                <a:latin typeface="Arial" charset="0"/>
              </a:defRPr>
            </a:lvl6pPr>
            <a:lvl7pPr marL="2811026" indent="-216233" eaLnBrk="0" fontAlgn="base" hangingPunct="0">
              <a:spcBef>
                <a:spcPct val="20000"/>
              </a:spcBef>
              <a:spcAft>
                <a:spcPct val="0"/>
              </a:spcAft>
              <a:buClr>
                <a:srgbClr val="660033"/>
              </a:buClr>
              <a:buChar char="»"/>
              <a:defRPr sz="1500">
                <a:solidFill>
                  <a:schemeClr val="tx1"/>
                </a:solidFill>
                <a:latin typeface="Arial" charset="0"/>
              </a:defRPr>
            </a:lvl7pPr>
            <a:lvl8pPr marL="3243491" indent="-216233" eaLnBrk="0" fontAlgn="base" hangingPunct="0">
              <a:spcBef>
                <a:spcPct val="20000"/>
              </a:spcBef>
              <a:spcAft>
                <a:spcPct val="0"/>
              </a:spcAft>
              <a:buClr>
                <a:srgbClr val="660033"/>
              </a:buClr>
              <a:buChar char="»"/>
              <a:defRPr sz="1500">
                <a:solidFill>
                  <a:schemeClr val="tx1"/>
                </a:solidFill>
                <a:latin typeface="Arial" charset="0"/>
              </a:defRPr>
            </a:lvl8pPr>
            <a:lvl9pPr marL="3675957" indent="-216233" eaLnBrk="0" fontAlgn="base" hangingPunct="0">
              <a:spcBef>
                <a:spcPct val="20000"/>
              </a:spcBef>
              <a:spcAft>
                <a:spcPct val="0"/>
              </a:spcAft>
              <a:buClr>
                <a:srgbClr val="660033"/>
              </a:buClr>
              <a:buChar char="»"/>
              <a:defRPr sz="1500">
                <a:solidFill>
                  <a:schemeClr val="tx1"/>
                </a:solidFill>
                <a:latin typeface="Arial" charset="0"/>
              </a:defRPr>
            </a:lvl9pPr>
          </a:lstStyle>
          <a:p>
            <a:pPr eaLnBrk="1" hangingPunct="1">
              <a:spcBef>
                <a:spcPct val="0"/>
              </a:spcBef>
              <a:buClrTx/>
              <a:buSzTx/>
              <a:buFontTx/>
              <a:buNone/>
            </a:pPr>
            <a:r>
              <a:rPr lang="en-US" altLang="en-US" sz="1100"/>
              <a:t>Slide </a:t>
            </a:r>
            <a:fld id="{1110B143-F8C4-4474-B7F3-F51371979153}" type="slidenum">
              <a:rPr lang="en-US" altLang="en-US" sz="1100"/>
              <a:pPr eaLnBrk="1" hangingPunct="1">
                <a:spcBef>
                  <a:spcPct val="0"/>
                </a:spcBef>
                <a:buClrTx/>
                <a:buSzTx/>
                <a:buFontTx/>
                <a:buNone/>
              </a:pPr>
              <a:t>18</a:t>
            </a:fld>
            <a:r>
              <a:rPr lang="en-US" altLang="en-US" sz="1100"/>
              <a:t> </a:t>
            </a:r>
          </a:p>
        </p:txBody>
      </p:sp>
    </p:spTree>
    <p:extLst>
      <p:ext uri="{BB962C8B-B14F-4D97-AF65-F5344CB8AC3E}">
        <p14:creationId xmlns:p14="http://schemas.microsoft.com/office/powerpoint/2010/main" val="398862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altLang="en-US" smtClean="0"/>
              <a:t>New and </a:t>
            </a:r>
            <a:br>
              <a:rPr lang="en-US" altLang="en-US" smtClean="0"/>
            </a:br>
            <a:r>
              <a:rPr lang="en-US" altLang="en-US" smtClean="0"/>
              <a:t>Innovative Approaches</a:t>
            </a:r>
          </a:p>
        </p:txBody>
      </p:sp>
      <p:sp>
        <p:nvSpPr>
          <p:cNvPr id="28675" name="Content Placeholder 3"/>
          <p:cNvSpPr>
            <a:spLocks noGrp="1"/>
          </p:cNvSpPr>
          <p:nvPr>
            <p:ph idx="1"/>
          </p:nvPr>
        </p:nvSpPr>
        <p:spPr/>
        <p:txBody>
          <a:bodyPr/>
          <a:lstStyle/>
          <a:p>
            <a:r>
              <a:rPr lang="en-US" altLang="en-US" smtClean="0"/>
              <a:t>Other Pharmacotherapies</a:t>
            </a:r>
          </a:p>
          <a:p>
            <a:pPr lvl="1"/>
            <a:r>
              <a:rPr lang="en-US" altLang="en-US" smtClean="0"/>
              <a:t>2</a:t>
            </a:r>
            <a:r>
              <a:rPr lang="en-US" altLang="en-US" baseline="30000" smtClean="0"/>
              <a:t>nd</a:t>
            </a:r>
            <a:r>
              <a:rPr lang="en-US" altLang="en-US" smtClean="0"/>
              <a:t> Generation Antipsychotics</a:t>
            </a:r>
          </a:p>
          <a:p>
            <a:r>
              <a:rPr lang="en-US" altLang="en-US" smtClean="0"/>
              <a:t>Integrative therapies</a:t>
            </a:r>
          </a:p>
          <a:p>
            <a:pPr lvl="1"/>
            <a:r>
              <a:rPr lang="en-US" altLang="en-US" smtClean="0"/>
              <a:t>Acupuncture</a:t>
            </a:r>
          </a:p>
          <a:p>
            <a:pPr lvl="1"/>
            <a:r>
              <a:rPr lang="en-US" altLang="en-US" smtClean="0"/>
              <a:t>Stellate ganglion block</a:t>
            </a:r>
          </a:p>
          <a:p>
            <a:pPr lvl="1"/>
            <a:r>
              <a:rPr lang="en-US" altLang="en-US" smtClean="0"/>
              <a:t>Yoga</a:t>
            </a:r>
          </a:p>
          <a:p>
            <a:pPr lvl="1"/>
            <a:r>
              <a:rPr lang="en-US" altLang="en-US" smtClean="0"/>
              <a:t>Canine therapy</a:t>
            </a:r>
          </a:p>
          <a:p>
            <a:pPr lvl="1"/>
            <a:endParaRPr lang="en-US" altLang="en-US" smtClean="0"/>
          </a:p>
          <a:p>
            <a:pPr lvl="1"/>
            <a:r>
              <a:rPr lang="en-US" altLang="en-US" smtClean="0"/>
              <a:t>Technology</a:t>
            </a:r>
          </a:p>
          <a:p>
            <a:pPr lvl="2"/>
            <a:r>
              <a:rPr lang="en-US" altLang="en-US" smtClean="0"/>
              <a:t>Virtual reality</a:t>
            </a:r>
          </a:p>
          <a:p>
            <a:pPr lvl="1"/>
            <a:endParaRPr lang="en-US" altLang="en-US" smtClean="0"/>
          </a:p>
          <a:p>
            <a:pPr lvl="1"/>
            <a:endParaRPr lang="en-US" altLang="en-US" smtClean="0"/>
          </a:p>
          <a:p>
            <a:pPr lvl="1"/>
            <a:endParaRPr lang="en-US" altLang="en-US" smtClean="0"/>
          </a:p>
        </p:txBody>
      </p:sp>
      <p:sp>
        <p:nvSpPr>
          <p:cNvPr id="286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lstStyle>
            <a:lvl1pPr eaLnBrk="0" hangingPunct="0">
              <a:spcBef>
                <a:spcPct val="20000"/>
              </a:spcBef>
              <a:buClr>
                <a:srgbClr val="660033"/>
              </a:buClr>
              <a:buSzPct val="125000"/>
              <a:buChar char="•"/>
              <a:defRPr sz="2300">
                <a:solidFill>
                  <a:schemeClr val="tx1"/>
                </a:solidFill>
                <a:latin typeface="Arial" charset="0"/>
              </a:defRPr>
            </a:lvl1pPr>
            <a:lvl2pPr marL="702756" indent="-270291" eaLnBrk="0" hangingPunct="0">
              <a:spcBef>
                <a:spcPct val="20000"/>
              </a:spcBef>
              <a:buClr>
                <a:srgbClr val="660033"/>
              </a:buClr>
              <a:buChar char="–"/>
              <a:defRPr sz="2100">
                <a:solidFill>
                  <a:schemeClr val="tx1"/>
                </a:solidFill>
                <a:latin typeface="Arial" charset="0"/>
              </a:defRPr>
            </a:lvl2pPr>
            <a:lvl3pPr marL="1081164" indent="-216233" eaLnBrk="0" hangingPunct="0">
              <a:spcBef>
                <a:spcPct val="20000"/>
              </a:spcBef>
              <a:buClr>
                <a:srgbClr val="660033"/>
              </a:buClr>
              <a:buChar char="•"/>
              <a:defRPr sz="1900">
                <a:solidFill>
                  <a:schemeClr val="tx1"/>
                </a:solidFill>
                <a:latin typeface="Arial" charset="0"/>
              </a:defRPr>
            </a:lvl3pPr>
            <a:lvl4pPr marL="1513629" indent="-216233" eaLnBrk="0" hangingPunct="0">
              <a:spcBef>
                <a:spcPct val="20000"/>
              </a:spcBef>
              <a:buClr>
                <a:srgbClr val="660033"/>
              </a:buClr>
              <a:buChar char="–"/>
              <a:defRPr>
                <a:solidFill>
                  <a:schemeClr val="tx1"/>
                </a:solidFill>
                <a:latin typeface="Arial" charset="0"/>
              </a:defRPr>
            </a:lvl4pPr>
            <a:lvl5pPr marL="1946095" indent="-216233" eaLnBrk="0" hangingPunct="0">
              <a:spcBef>
                <a:spcPct val="20000"/>
              </a:spcBef>
              <a:buClr>
                <a:srgbClr val="660033"/>
              </a:buClr>
              <a:buChar char="»"/>
              <a:defRPr sz="1500">
                <a:solidFill>
                  <a:schemeClr val="tx1"/>
                </a:solidFill>
                <a:latin typeface="Arial" charset="0"/>
              </a:defRPr>
            </a:lvl5pPr>
            <a:lvl6pPr marL="2378560" indent="-216233" eaLnBrk="0" fontAlgn="base" hangingPunct="0">
              <a:spcBef>
                <a:spcPct val="20000"/>
              </a:spcBef>
              <a:spcAft>
                <a:spcPct val="0"/>
              </a:spcAft>
              <a:buClr>
                <a:srgbClr val="660033"/>
              </a:buClr>
              <a:buChar char="»"/>
              <a:defRPr sz="1500">
                <a:solidFill>
                  <a:schemeClr val="tx1"/>
                </a:solidFill>
                <a:latin typeface="Arial" charset="0"/>
              </a:defRPr>
            </a:lvl6pPr>
            <a:lvl7pPr marL="2811026" indent="-216233" eaLnBrk="0" fontAlgn="base" hangingPunct="0">
              <a:spcBef>
                <a:spcPct val="20000"/>
              </a:spcBef>
              <a:spcAft>
                <a:spcPct val="0"/>
              </a:spcAft>
              <a:buClr>
                <a:srgbClr val="660033"/>
              </a:buClr>
              <a:buChar char="»"/>
              <a:defRPr sz="1500">
                <a:solidFill>
                  <a:schemeClr val="tx1"/>
                </a:solidFill>
                <a:latin typeface="Arial" charset="0"/>
              </a:defRPr>
            </a:lvl7pPr>
            <a:lvl8pPr marL="3243491" indent="-216233" eaLnBrk="0" fontAlgn="base" hangingPunct="0">
              <a:spcBef>
                <a:spcPct val="20000"/>
              </a:spcBef>
              <a:spcAft>
                <a:spcPct val="0"/>
              </a:spcAft>
              <a:buClr>
                <a:srgbClr val="660033"/>
              </a:buClr>
              <a:buChar char="»"/>
              <a:defRPr sz="1500">
                <a:solidFill>
                  <a:schemeClr val="tx1"/>
                </a:solidFill>
                <a:latin typeface="Arial" charset="0"/>
              </a:defRPr>
            </a:lvl8pPr>
            <a:lvl9pPr marL="3675957" indent="-216233" eaLnBrk="0" fontAlgn="base" hangingPunct="0">
              <a:spcBef>
                <a:spcPct val="20000"/>
              </a:spcBef>
              <a:spcAft>
                <a:spcPct val="0"/>
              </a:spcAft>
              <a:buClr>
                <a:srgbClr val="660033"/>
              </a:buClr>
              <a:buChar char="»"/>
              <a:defRPr sz="1500">
                <a:solidFill>
                  <a:schemeClr val="tx1"/>
                </a:solidFill>
                <a:latin typeface="Arial" charset="0"/>
              </a:defRPr>
            </a:lvl9pPr>
          </a:lstStyle>
          <a:p>
            <a:pPr eaLnBrk="1" hangingPunct="1">
              <a:spcBef>
                <a:spcPct val="0"/>
              </a:spcBef>
              <a:buClrTx/>
              <a:buSzTx/>
              <a:buFontTx/>
              <a:buNone/>
            </a:pPr>
            <a:r>
              <a:rPr lang="en-US" altLang="en-US" sz="1100"/>
              <a:t>Slide </a:t>
            </a:r>
            <a:fld id="{4A9F6003-AD00-422C-9CD3-EE4F9C43C474}" type="slidenum">
              <a:rPr lang="en-US" altLang="en-US" sz="1100"/>
              <a:pPr eaLnBrk="1" hangingPunct="1">
                <a:spcBef>
                  <a:spcPct val="0"/>
                </a:spcBef>
                <a:buClrTx/>
                <a:buSzTx/>
                <a:buFontTx/>
                <a:buNone/>
              </a:pPr>
              <a:t>19</a:t>
            </a:fld>
            <a:r>
              <a:rPr lang="en-US" altLang="en-US" sz="1100"/>
              <a:t> </a:t>
            </a:r>
          </a:p>
        </p:txBody>
      </p:sp>
    </p:spTree>
    <p:extLst>
      <p:ext uri="{BB962C8B-B14F-4D97-AF65-F5344CB8AC3E}">
        <p14:creationId xmlns:p14="http://schemas.microsoft.com/office/powerpoint/2010/main" val="1490776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304800"/>
            <a:ext cx="9115425" cy="787400"/>
          </a:xfrm>
          <a:prstGeom prst="rect">
            <a:avLst/>
          </a:prstGeom>
        </p:spPr>
        <p:txBody>
          <a:bodyPr/>
          <a:lstStyle/>
          <a:p>
            <a:r>
              <a:rPr lang="en-US" sz="3200" b="1" dirty="0" smtClean="0">
                <a:latin typeface="Arial" panose="020B0604020202020204" pitchFamily="34" charset="0"/>
                <a:ea typeface="ＭＳ Ｐゴシック" pitchFamily="34" charset="-128"/>
                <a:cs typeface="Arial" panose="020B0604020202020204" pitchFamily="34" charset="0"/>
              </a:rPr>
              <a:t>Disclosure</a:t>
            </a:r>
          </a:p>
        </p:txBody>
      </p:sp>
      <p:sp>
        <p:nvSpPr>
          <p:cNvPr id="3" name="Content Placeholder 2"/>
          <p:cNvSpPr>
            <a:spLocks noGrp="1"/>
          </p:cNvSpPr>
          <p:nvPr>
            <p:ph idx="4294967295"/>
          </p:nvPr>
        </p:nvSpPr>
        <p:spPr>
          <a:xfrm>
            <a:off x="457199" y="1143001"/>
            <a:ext cx="8001001" cy="4800600"/>
          </a:xfrm>
          <a:prstGeom prst="rect">
            <a:avLst/>
          </a:prstGeom>
        </p:spPr>
        <p:txBody>
          <a:bodyPr/>
          <a:lstStyle/>
          <a:p>
            <a:pPr>
              <a:buFont typeface="Wingdings" panose="05000000000000000000" pitchFamily="2" charset="2"/>
              <a:buChar char="§"/>
              <a:defRPr/>
            </a:pPr>
            <a:r>
              <a:rPr lang="en-US" sz="2800" b="0" dirty="0" smtClean="0">
                <a:latin typeface="Arial" panose="020B0604020202020204" pitchFamily="34" charset="0"/>
                <a:cs typeface="Arial" panose="020B0604020202020204" pitchFamily="34" charset="0"/>
              </a:rPr>
              <a:t>The views expressed in this presentation are those of the presenter and do not reflect the official policy of the Defense Department or the U.S. government or Wash DC.</a:t>
            </a:r>
          </a:p>
          <a:p>
            <a:pPr>
              <a:buFont typeface="Wingdings" panose="05000000000000000000" pitchFamily="2" charset="2"/>
              <a:buChar char="§"/>
              <a:defRPr/>
            </a:pPr>
            <a:r>
              <a:rPr lang="en-US" sz="2800" b="0" dirty="0" smtClean="0">
                <a:latin typeface="Arial" panose="020B0604020202020204" pitchFamily="34" charset="0"/>
                <a:cs typeface="Arial" panose="020B0604020202020204" pitchFamily="34" charset="0"/>
              </a:rPr>
              <a:t>I have no relevant financial relationships to disclose</a:t>
            </a:r>
          </a:p>
          <a:p>
            <a:pPr>
              <a:buFont typeface="Wingdings" panose="05000000000000000000" pitchFamily="2" charset="2"/>
              <a:buChar char="§"/>
              <a:defRPr/>
            </a:pPr>
            <a:r>
              <a:rPr lang="en-US" b="0" dirty="0" smtClean="0">
                <a:latin typeface="Arial" panose="020B0604020202020204" pitchFamily="34" charset="0"/>
                <a:cs typeface="Arial" panose="020B0604020202020204" pitchFamily="34" charset="0"/>
              </a:rPr>
              <a:t>I </a:t>
            </a:r>
            <a:r>
              <a:rPr lang="en-US" sz="2800" b="0" dirty="0" smtClean="0">
                <a:latin typeface="Arial" panose="020B0604020202020204" pitchFamily="34" charset="0"/>
                <a:cs typeface="Arial" panose="020B0604020202020204" pitchFamily="34" charset="0"/>
              </a:rPr>
              <a:t>do intend to briefly discuss the off-label/ investigative (unapproved) use of commercial products or devices on slide 24.</a:t>
            </a:r>
          </a:p>
          <a:p>
            <a:pPr>
              <a:buFont typeface="Wingdings" panose="05000000000000000000" pitchFamily="2" charset="2"/>
              <a:buChar char="§"/>
              <a:defRPr/>
            </a:pPr>
            <a:endParaRPr lang="en-US" sz="2800" dirty="0" smtClean="0">
              <a:latin typeface="Arial" panose="020B0604020202020204" pitchFamily="34" charset="0"/>
              <a:cs typeface="Arial" panose="020B0604020202020204" pitchFamily="34" charset="0"/>
            </a:endParaRPr>
          </a:p>
          <a:p>
            <a:pPr>
              <a:buFont typeface="Arial" charset="0"/>
              <a:buChar char="•"/>
              <a:defRPr/>
            </a:pPr>
            <a:endParaRPr lang="en-US" sz="2000" dirty="0" smtClean="0">
              <a:latin typeface="Arial" panose="020B0604020202020204" pitchFamily="34" charset="0"/>
              <a:cs typeface="Arial" panose="020B0604020202020204" pitchFamily="34" charset="0"/>
            </a:endParaRPr>
          </a:p>
          <a:p>
            <a:pPr marL="0" indent="0">
              <a:buFont typeface="Arial" charset="0"/>
              <a:buNone/>
              <a:defRPr/>
            </a:pPr>
            <a:endParaRPr lang="en-US" sz="2000" dirty="0">
              <a:latin typeface="Arial" panose="020B0604020202020204" pitchFamily="34" charset="0"/>
              <a:cs typeface="Arial" panose="020B0604020202020204" pitchFamily="34" charset="0"/>
            </a:endParaRPr>
          </a:p>
        </p:txBody>
      </p:sp>
      <p:sp>
        <p:nvSpPr>
          <p:cNvPr id="5" name="Slide Number Placeholder 3"/>
          <p:cNvSpPr txBox="1">
            <a:spLocks/>
          </p:cNvSpPr>
          <p:nvPr/>
        </p:nvSpPr>
        <p:spPr bwMode="auto">
          <a:xfrm>
            <a:off x="8210550" y="6324601"/>
            <a:ext cx="90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3E5F43DB-E50F-478D-8FE0-51F1FE215F23}" type="slidenum">
              <a:rPr lang="en-US" altLang="en-US" sz="1200">
                <a:solidFill>
                  <a:srgbClr val="898989"/>
                </a:solidFill>
                <a:latin typeface="Helvetica Neue"/>
                <a:ea typeface="Helvetica Neue"/>
                <a:cs typeface="Helvetica Neue"/>
              </a:rPr>
              <a:pPr algn="r"/>
              <a:t>2</a:t>
            </a:fld>
            <a:endParaRPr lang="en-US" altLang="en-US" sz="1200" dirty="0">
              <a:solidFill>
                <a:srgbClr val="898989"/>
              </a:solidFill>
              <a:latin typeface="Helvetica Neue"/>
              <a:ea typeface="Helvetica Neue"/>
              <a:cs typeface="Helvetica Neue"/>
            </a:endParaRPr>
          </a:p>
        </p:txBody>
      </p:sp>
      <p:pic>
        <p:nvPicPr>
          <p:cNvPr id="6" name="Picture 2" descr="http://cache.boston.com/resize/bonzai-fba/Globe_Photo/2008/05/29/1212118079_5057/539w.jpg"/>
          <p:cNvPicPr>
            <a:picLocks noChangeAspect="1" noChangeArrowheads="1"/>
          </p:cNvPicPr>
          <p:nvPr/>
        </p:nvPicPr>
        <p:blipFill>
          <a:blip r:embed="rId3" cstate="print"/>
          <a:srcRect/>
          <a:stretch>
            <a:fillRect/>
          </a:stretch>
        </p:blipFill>
        <p:spPr bwMode="auto">
          <a:xfrm>
            <a:off x="6016115" y="4839333"/>
            <a:ext cx="2646872" cy="19437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304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600"/>
              <a:t>Evidence Based Approaches for PTSD: Psychotherapy</a:t>
            </a:r>
          </a:p>
        </p:txBody>
      </p:sp>
      <p:sp>
        <p:nvSpPr>
          <p:cNvPr id="29699" name="Content Placeholder 2"/>
          <p:cNvSpPr>
            <a:spLocks noGrp="1"/>
          </p:cNvSpPr>
          <p:nvPr>
            <p:ph idx="1"/>
          </p:nvPr>
        </p:nvSpPr>
        <p:spPr>
          <a:xfrm>
            <a:off x="456595" y="1418333"/>
            <a:ext cx="8230810" cy="4707433"/>
          </a:xfrm>
        </p:spPr>
        <p:txBody>
          <a:bodyPr/>
          <a:lstStyle/>
          <a:p>
            <a:r>
              <a:rPr lang="en-US" altLang="en-US" sz="2000"/>
              <a:t>“Manualized” therapies have been shown effective in research trials. The two most common are 1) Cognitive behavioral therapy (and a variant called cognitive processing therapy) and 2) Prolonged exposure.</a:t>
            </a:r>
          </a:p>
          <a:p>
            <a:pPr algn="just"/>
            <a:r>
              <a:rPr lang="en-US" altLang="en-US" sz="2000"/>
              <a:t>These are usually delivered by psychologists and social workers. Most are readily available in military and Veteran’s Affairs settings.</a:t>
            </a:r>
          </a:p>
          <a:p>
            <a:pPr algn="just"/>
            <a:r>
              <a:rPr lang="en-US" altLang="en-US" sz="2000"/>
              <a:t>A computer variation of prolonged exposure is called “virtual reality”.  This may be self-administered via computer. “Virtual Iraq” is simulated on the computer screen. </a:t>
            </a:r>
          </a:p>
          <a:p>
            <a:pPr lvl="2"/>
            <a:endParaRPr lang="en-US" altLang="en-US" smtClean="0"/>
          </a:p>
          <a:p>
            <a:pPr marL="451987" lvl="1" indent="0">
              <a:buNone/>
            </a:pPr>
            <a:endParaRPr lang="en-US" altLang="en-US" smtClean="0"/>
          </a:p>
        </p:txBody>
      </p:sp>
      <p:sp>
        <p:nvSpPr>
          <p:cNvPr id="29700" name="Slide Number Placeholder 3"/>
          <p:cNvSpPr>
            <a:spLocks noGrp="1"/>
          </p:cNvSpPr>
          <p:nvPr>
            <p:ph type="sldNum" sz="quarter" idx="10"/>
          </p:nvPr>
        </p:nvSpPr>
        <p:spPr>
          <a:xfrm>
            <a:off x="456595" y="6356450"/>
            <a:ext cx="2134810" cy="364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20000"/>
              </a:spcBef>
              <a:buClr>
                <a:srgbClr val="660033"/>
              </a:buClr>
              <a:buSzPct val="125000"/>
              <a:buChar char="•"/>
              <a:defRPr sz="2300">
                <a:solidFill>
                  <a:schemeClr val="tx1"/>
                </a:solidFill>
                <a:latin typeface="Arial" charset="0"/>
              </a:defRPr>
            </a:lvl1pPr>
            <a:lvl2pPr marL="695249" indent="-265787" eaLnBrk="0" hangingPunct="0">
              <a:spcBef>
                <a:spcPct val="20000"/>
              </a:spcBef>
              <a:buClr>
                <a:srgbClr val="660033"/>
              </a:buClr>
              <a:buChar char="–"/>
              <a:defRPr sz="2100">
                <a:solidFill>
                  <a:schemeClr val="tx1"/>
                </a:solidFill>
                <a:latin typeface="Arial" charset="0"/>
              </a:defRPr>
            </a:lvl2pPr>
            <a:lvl3pPr marL="1070653" indent="-213230" eaLnBrk="0" hangingPunct="0">
              <a:spcBef>
                <a:spcPct val="20000"/>
              </a:spcBef>
              <a:buClr>
                <a:srgbClr val="660033"/>
              </a:buClr>
              <a:buChar char="•"/>
              <a:defRPr sz="1900">
                <a:solidFill>
                  <a:schemeClr val="tx1"/>
                </a:solidFill>
                <a:latin typeface="Arial" charset="0"/>
              </a:defRPr>
            </a:lvl3pPr>
            <a:lvl4pPr marL="1498613" indent="-213230" eaLnBrk="0" hangingPunct="0">
              <a:spcBef>
                <a:spcPct val="20000"/>
              </a:spcBef>
              <a:buClr>
                <a:srgbClr val="660033"/>
              </a:buClr>
              <a:buChar char="–"/>
              <a:defRPr>
                <a:solidFill>
                  <a:schemeClr val="tx1"/>
                </a:solidFill>
                <a:latin typeface="Arial" charset="0"/>
              </a:defRPr>
            </a:lvl4pPr>
            <a:lvl5pPr marL="1928075" indent="-213230" eaLnBrk="0" hangingPunct="0">
              <a:spcBef>
                <a:spcPct val="20000"/>
              </a:spcBef>
              <a:buClr>
                <a:srgbClr val="660033"/>
              </a:buClr>
              <a:buChar char="»"/>
              <a:defRPr sz="1500">
                <a:solidFill>
                  <a:schemeClr val="tx1"/>
                </a:solidFill>
                <a:latin typeface="Arial" charset="0"/>
              </a:defRPr>
            </a:lvl5pPr>
            <a:lvl6pPr marL="2360541" indent="-213230" eaLnBrk="0" fontAlgn="base" hangingPunct="0">
              <a:spcBef>
                <a:spcPct val="20000"/>
              </a:spcBef>
              <a:spcAft>
                <a:spcPct val="0"/>
              </a:spcAft>
              <a:buClr>
                <a:srgbClr val="660033"/>
              </a:buClr>
              <a:buChar char="»"/>
              <a:defRPr sz="1500">
                <a:solidFill>
                  <a:schemeClr val="tx1"/>
                </a:solidFill>
                <a:latin typeface="Arial" charset="0"/>
              </a:defRPr>
            </a:lvl6pPr>
            <a:lvl7pPr marL="2793006" indent="-213230" eaLnBrk="0" fontAlgn="base" hangingPunct="0">
              <a:spcBef>
                <a:spcPct val="20000"/>
              </a:spcBef>
              <a:spcAft>
                <a:spcPct val="0"/>
              </a:spcAft>
              <a:buClr>
                <a:srgbClr val="660033"/>
              </a:buClr>
              <a:buChar char="»"/>
              <a:defRPr sz="1500">
                <a:solidFill>
                  <a:schemeClr val="tx1"/>
                </a:solidFill>
                <a:latin typeface="Arial" charset="0"/>
              </a:defRPr>
            </a:lvl7pPr>
            <a:lvl8pPr marL="3225472" indent="-213230" eaLnBrk="0" fontAlgn="base" hangingPunct="0">
              <a:spcBef>
                <a:spcPct val="20000"/>
              </a:spcBef>
              <a:spcAft>
                <a:spcPct val="0"/>
              </a:spcAft>
              <a:buClr>
                <a:srgbClr val="660033"/>
              </a:buClr>
              <a:buChar char="»"/>
              <a:defRPr sz="1500">
                <a:solidFill>
                  <a:schemeClr val="tx1"/>
                </a:solidFill>
                <a:latin typeface="Arial" charset="0"/>
              </a:defRPr>
            </a:lvl8pPr>
            <a:lvl9pPr marL="3657937" indent="-213230" eaLnBrk="0" fontAlgn="base" hangingPunct="0">
              <a:spcBef>
                <a:spcPct val="20000"/>
              </a:spcBef>
              <a:spcAft>
                <a:spcPct val="0"/>
              </a:spcAft>
              <a:buClr>
                <a:srgbClr val="660033"/>
              </a:buClr>
              <a:buChar char="»"/>
              <a:defRPr sz="1500">
                <a:solidFill>
                  <a:schemeClr val="tx1"/>
                </a:solidFill>
                <a:latin typeface="Arial" charset="0"/>
              </a:defRPr>
            </a:lvl9pPr>
          </a:lstStyle>
          <a:p>
            <a:pPr algn="l" eaLnBrk="1" hangingPunct="1">
              <a:spcBef>
                <a:spcPct val="0"/>
              </a:spcBef>
              <a:buClrTx/>
              <a:buSzTx/>
              <a:buFontTx/>
              <a:buNone/>
            </a:pPr>
            <a:r>
              <a:rPr lang="en-US" altLang="en-US" sz="1100">
                <a:ea typeface="ＭＳ Ｐゴシック" pitchFamily="34" charset="-128"/>
              </a:rPr>
              <a:t>Slide </a:t>
            </a:r>
            <a:fld id="{EF9D7168-44C0-44D1-BE6A-6ACAA5A02D30}" type="slidenum">
              <a:rPr lang="en-US" altLang="en-US" sz="1100">
                <a:ea typeface="ＭＳ Ｐゴシック" pitchFamily="34" charset="-128"/>
              </a:rPr>
              <a:pPr algn="l" eaLnBrk="1" hangingPunct="1">
                <a:spcBef>
                  <a:spcPct val="0"/>
                </a:spcBef>
                <a:buClrTx/>
                <a:buSzTx/>
                <a:buFontTx/>
                <a:buNone/>
              </a:pPr>
              <a:t>20</a:t>
            </a:fld>
            <a:r>
              <a:rPr lang="en-US" altLang="en-US" sz="1100">
                <a:ea typeface="ＭＳ Ｐゴシック" pitchFamily="34" charset="-128"/>
              </a:rPr>
              <a:t> </a:t>
            </a:r>
          </a:p>
        </p:txBody>
      </p:sp>
    </p:spTree>
    <p:extLst>
      <p:ext uri="{BB962C8B-B14F-4D97-AF65-F5344CB8AC3E}">
        <p14:creationId xmlns:p14="http://schemas.microsoft.com/office/powerpoint/2010/main" val="3818594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Pharmacotherapy</a:t>
            </a:r>
            <a:br>
              <a:rPr lang="en-US" altLang="en-US" smtClean="0"/>
            </a:br>
            <a:endParaRPr lang="en-US" altLang="en-US" smtClean="0"/>
          </a:p>
        </p:txBody>
      </p:sp>
      <p:sp>
        <p:nvSpPr>
          <p:cNvPr id="30723" name="Content Placeholder 2"/>
          <p:cNvSpPr>
            <a:spLocks noGrp="1"/>
          </p:cNvSpPr>
          <p:nvPr>
            <p:ph idx="1"/>
          </p:nvPr>
        </p:nvSpPr>
        <p:spPr>
          <a:xfrm>
            <a:off x="456595" y="763489"/>
            <a:ext cx="8230810" cy="4801195"/>
          </a:xfrm>
        </p:spPr>
        <p:txBody>
          <a:bodyPr/>
          <a:lstStyle/>
          <a:p>
            <a:pPr lvl="1"/>
            <a:r>
              <a:rPr lang="en-US" altLang="en-US" sz="2000"/>
              <a:t>Pharmacotherapy evidence based approaches: include the SSRIs sertaline (Zoloft) and paroxetine (Paxil). Those two are FDA approved. However other SSRIs  are commonly used for PTSD. </a:t>
            </a:r>
          </a:p>
          <a:p>
            <a:pPr lvl="1"/>
            <a:r>
              <a:rPr lang="en-US" altLang="en-US" sz="2000"/>
              <a:t>Sexual side-effects may be a problem, especially for young male service members.</a:t>
            </a:r>
          </a:p>
          <a:p>
            <a:pPr lvl="1"/>
            <a:r>
              <a:rPr lang="en-US" altLang="en-US" sz="2000"/>
              <a:t>Second generation (atypical) anti-psychotics are often used both for depression and PTSD, to augment other antidepressants. While controversial, clinicians find low doses useful. For example, quetiapine (Seroquel) is commonly used for trauma induced nightmares at low doses of 25 to 50 mgs. However these medications may cause unacceptable weight gain, so use sparingly. </a:t>
            </a:r>
          </a:p>
          <a:p>
            <a:pPr lvl="1"/>
            <a:r>
              <a:rPr lang="en-US" altLang="en-US" sz="2000"/>
              <a:t>Prazocin, a blood pressure medication, is also used to decrease nightmares.It is prescribed at a lower dose than for blood pressure. </a:t>
            </a:r>
          </a:p>
          <a:p>
            <a:pPr lvl="1"/>
            <a:r>
              <a:rPr lang="en-US" altLang="en-US" sz="2000"/>
              <a:t>Bupropion (Wellbutrin) is often well tolerated without the weight gain. </a:t>
            </a:r>
          </a:p>
          <a:p>
            <a:pPr lvl="2"/>
            <a:endParaRPr lang="en-US" altLang="en-US" smtClean="0"/>
          </a:p>
          <a:p>
            <a:pPr lvl="2"/>
            <a:endParaRPr lang="en-US" altLang="en-US" smtClean="0"/>
          </a:p>
          <a:p>
            <a:endParaRPr lang="en-US" altLang="en-US" smtClean="0"/>
          </a:p>
        </p:txBody>
      </p:sp>
    </p:spTree>
    <p:extLst>
      <p:ext uri="{BB962C8B-B14F-4D97-AF65-F5344CB8AC3E}">
        <p14:creationId xmlns:p14="http://schemas.microsoft.com/office/powerpoint/2010/main" val="263300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marL="342369" indent="-342369"/>
            <a:r>
              <a:rPr lang="en-US" altLang="en-US" smtClean="0"/>
              <a:t>Sleep medications</a:t>
            </a:r>
          </a:p>
        </p:txBody>
      </p:sp>
      <p:sp>
        <p:nvSpPr>
          <p:cNvPr id="31747" name="Content Placeholder 2"/>
          <p:cNvSpPr>
            <a:spLocks noGrp="1"/>
          </p:cNvSpPr>
          <p:nvPr>
            <p:ph idx="1"/>
          </p:nvPr>
        </p:nvSpPr>
        <p:spPr>
          <a:xfrm>
            <a:off x="456595" y="1282899"/>
            <a:ext cx="8230810" cy="4842867"/>
          </a:xfrm>
        </p:spPr>
        <p:txBody>
          <a:bodyPr/>
          <a:lstStyle/>
          <a:p>
            <a:r>
              <a:rPr lang="en-US" altLang="en-US" sz="2000"/>
              <a:t>Insomnia is extremely common in PTSD. Improving sleep is critically important to recovery. </a:t>
            </a:r>
          </a:p>
          <a:p>
            <a:r>
              <a:rPr lang="en-US" altLang="en-US" sz="2000"/>
              <a:t>Consider standard sleep medications, such as Trazodone 100 mgs (warn re priapism). Zolpidem (ambien) is often used. Warn about interactions with alcohol, other sedating medications.   </a:t>
            </a:r>
          </a:p>
          <a:p>
            <a:r>
              <a:rPr lang="en-US" altLang="en-US" sz="2000"/>
              <a:t>Avoid benzodiazapines, especially alprazolam (Xanax) because of the short half-life</a:t>
            </a:r>
            <a:r>
              <a:rPr lang="en-US" altLang="en-US" smtClean="0"/>
              <a:t>. </a:t>
            </a:r>
          </a:p>
        </p:txBody>
      </p:sp>
    </p:spTree>
    <p:extLst>
      <p:ext uri="{BB962C8B-B14F-4D97-AF65-F5344CB8AC3E}">
        <p14:creationId xmlns:p14="http://schemas.microsoft.com/office/powerpoint/2010/main" val="228098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559405" y="275333"/>
            <a:ext cx="8128000" cy="680144"/>
          </a:xfrm>
        </p:spPr>
        <p:txBody>
          <a:bodyPr/>
          <a:lstStyle/>
          <a:p>
            <a:r>
              <a:rPr lang="en-US" altLang="en-US" smtClean="0"/>
              <a:t>Innovative Approaches</a:t>
            </a:r>
          </a:p>
        </p:txBody>
      </p:sp>
      <p:sp>
        <p:nvSpPr>
          <p:cNvPr id="32771" name="Content Placeholder 3"/>
          <p:cNvSpPr>
            <a:spLocks noGrp="1"/>
          </p:cNvSpPr>
          <p:nvPr>
            <p:ph idx="1"/>
          </p:nvPr>
        </p:nvSpPr>
        <p:spPr>
          <a:xfrm>
            <a:off x="456595" y="997149"/>
            <a:ext cx="8230810" cy="5170289"/>
          </a:xfrm>
        </p:spPr>
        <p:txBody>
          <a:bodyPr/>
          <a:lstStyle/>
          <a:p>
            <a:r>
              <a:rPr lang="en-US" altLang="en-US" sz="2000"/>
              <a:t>Complementary and Alternative or Integrative therapies are anecdotally very helpful but not yet evidence based. They are Available at some military, veterans affairs and civilian facilities.</a:t>
            </a:r>
          </a:p>
          <a:p>
            <a:r>
              <a:rPr lang="en-US" altLang="en-US" sz="2000"/>
              <a:t>Acupuncture probably has the best evidence base for use in PTSD</a:t>
            </a:r>
          </a:p>
          <a:p>
            <a:r>
              <a:rPr lang="en-US" altLang="en-US" sz="2000"/>
              <a:t>Stellate ganglion block is an Anesthetic technique for pain seems to relieve PTSD symptoms. </a:t>
            </a:r>
          </a:p>
          <a:p>
            <a:r>
              <a:rPr lang="en-US" altLang="en-US" sz="2000"/>
              <a:t>Other strategies include yoga, marital arts and other physical techniques, meditation and/or mindfulness and canine therapy.</a:t>
            </a:r>
          </a:p>
        </p:txBody>
      </p:sp>
      <p:sp>
        <p:nvSpPr>
          <p:cNvPr id="32772" name="Slide Number Placeholder 1"/>
          <p:cNvSpPr>
            <a:spLocks noGrp="1"/>
          </p:cNvSpPr>
          <p:nvPr>
            <p:ph type="sldNum" sz="quarter" idx="10"/>
          </p:nvPr>
        </p:nvSpPr>
        <p:spPr>
          <a:xfrm>
            <a:off x="456595" y="6356450"/>
            <a:ext cx="2134810" cy="3646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eaLnBrk="0" hangingPunct="0">
              <a:spcBef>
                <a:spcPct val="20000"/>
              </a:spcBef>
              <a:buClr>
                <a:srgbClr val="660033"/>
              </a:buClr>
              <a:buSzPct val="125000"/>
              <a:buChar char="•"/>
              <a:defRPr sz="2300">
                <a:solidFill>
                  <a:schemeClr val="tx1"/>
                </a:solidFill>
                <a:latin typeface="Arial" charset="0"/>
              </a:defRPr>
            </a:lvl1pPr>
            <a:lvl2pPr marL="695249" indent="-265787" eaLnBrk="0" hangingPunct="0">
              <a:spcBef>
                <a:spcPct val="20000"/>
              </a:spcBef>
              <a:buClr>
                <a:srgbClr val="660033"/>
              </a:buClr>
              <a:buChar char="–"/>
              <a:defRPr sz="2100">
                <a:solidFill>
                  <a:schemeClr val="tx1"/>
                </a:solidFill>
                <a:latin typeface="Arial" charset="0"/>
              </a:defRPr>
            </a:lvl2pPr>
            <a:lvl3pPr marL="1070653" indent="-213230" eaLnBrk="0" hangingPunct="0">
              <a:spcBef>
                <a:spcPct val="20000"/>
              </a:spcBef>
              <a:buClr>
                <a:srgbClr val="660033"/>
              </a:buClr>
              <a:buChar char="•"/>
              <a:defRPr sz="1900">
                <a:solidFill>
                  <a:schemeClr val="tx1"/>
                </a:solidFill>
                <a:latin typeface="Arial" charset="0"/>
              </a:defRPr>
            </a:lvl3pPr>
            <a:lvl4pPr marL="1498613" indent="-213230" eaLnBrk="0" hangingPunct="0">
              <a:spcBef>
                <a:spcPct val="20000"/>
              </a:spcBef>
              <a:buClr>
                <a:srgbClr val="660033"/>
              </a:buClr>
              <a:buChar char="–"/>
              <a:defRPr>
                <a:solidFill>
                  <a:schemeClr val="tx1"/>
                </a:solidFill>
                <a:latin typeface="Arial" charset="0"/>
              </a:defRPr>
            </a:lvl4pPr>
            <a:lvl5pPr marL="1928075" indent="-213230" eaLnBrk="0" hangingPunct="0">
              <a:spcBef>
                <a:spcPct val="20000"/>
              </a:spcBef>
              <a:buClr>
                <a:srgbClr val="660033"/>
              </a:buClr>
              <a:buChar char="»"/>
              <a:defRPr sz="1500">
                <a:solidFill>
                  <a:schemeClr val="tx1"/>
                </a:solidFill>
                <a:latin typeface="Arial" charset="0"/>
              </a:defRPr>
            </a:lvl5pPr>
            <a:lvl6pPr marL="2360541" indent="-213230" eaLnBrk="0" fontAlgn="base" hangingPunct="0">
              <a:spcBef>
                <a:spcPct val="20000"/>
              </a:spcBef>
              <a:spcAft>
                <a:spcPct val="0"/>
              </a:spcAft>
              <a:buClr>
                <a:srgbClr val="660033"/>
              </a:buClr>
              <a:buChar char="»"/>
              <a:defRPr sz="1500">
                <a:solidFill>
                  <a:schemeClr val="tx1"/>
                </a:solidFill>
                <a:latin typeface="Arial" charset="0"/>
              </a:defRPr>
            </a:lvl6pPr>
            <a:lvl7pPr marL="2793006" indent="-213230" eaLnBrk="0" fontAlgn="base" hangingPunct="0">
              <a:spcBef>
                <a:spcPct val="20000"/>
              </a:spcBef>
              <a:spcAft>
                <a:spcPct val="0"/>
              </a:spcAft>
              <a:buClr>
                <a:srgbClr val="660033"/>
              </a:buClr>
              <a:buChar char="»"/>
              <a:defRPr sz="1500">
                <a:solidFill>
                  <a:schemeClr val="tx1"/>
                </a:solidFill>
                <a:latin typeface="Arial" charset="0"/>
              </a:defRPr>
            </a:lvl7pPr>
            <a:lvl8pPr marL="3225472" indent="-213230" eaLnBrk="0" fontAlgn="base" hangingPunct="0">
              <a:spcBef>
                <a:spcPct val="20000"/>
              </a:spcBef>
              <a:spcAft>
                <a:spcPct val="0"/>
              </a:spcAft>
              <a:buClr>
                <a:srgbClr val="660033"/>
              </a:buClr>
              <a:buChar char="»"/>
              <a:defRPr sz="1500">
                <a:solidFill>
                  <a:schemeClr val="tx1"/>
                </a:solidFill>
                <a:latin typeface="Arial" charset="0"/>
              </a:defRPr>
            </a:lvl8pPr>
            <a:lvl9pPr marL="3657937" indent="-213230" eaLnBrk="0" fontAlgn="base" hangingPunct="0">
              <a:spcBef>
                <a:spcPct val="20000"/>
              </a:spcBef>
              <a:spcAft>
                <a:spcPct val="0"/>
              </a:spcAft>
              <a:buClr>
                <a:srgbClr val="660033"/>
              </a:buClr>
              <a:buChar char="»"/>
              <a:defRPr sz="1500">
                <a:solidFill>
                  <a:schemeClr val="tx1"/>
                </a:solidFill>
                <a:latin typeface="Arial" charset="0"/>
              </a:defRPr>
            </a:lvl9pPr>
          </a:lstStyle>
          <a:p>
            <a:pPr algn="l" eaLnBrk="1" hangingPunct="1">
              <a:spcBef>
                <a:spcPct val="0"/>
              </a:spcBef>
              <a:buClrTx/>
              <a:buSzTx/>
              <a:buFontTx/>
              <a:buNone/>
            </a:pPr>
            <a:r>
              <a:rPr lang="en-US" altLang="en-US" sz="1100">
                <a:ea typeface="ＭＳ Ｐゴシック" pitchFamily="34" charset="-128"/>
              </a:rPr>
              <a:t>Slide </a:t>
            </a:r>
            <a:fld id="{49E56E33-E573-45F1-B77E-BB9B0D33FC95}" type="slidenum">
              <a:rPr lang="en-US" altLang="en-US" sz="1100">
                <a:ea typeface="ＭＳ Ｐゴシック" pitchFamily="34" charset="-128"/>
              </a:rPr>
              <a:pPr algn="l" eaLnBrk="1" hangingPunct="1">
                <a:spcBef>
                  <a:spcPct val="0"/>
                </a:spcBef>
                <a:buClrTx/>
                <a:buSzTx/>
                <a:buFontTx/>
                <a:buNone/>
              </a:pPr>
              <a:t>23</a:t>
            </a:fld>
            <a:r>
              <a:rPr lang="en-US" altLang="en-US" sz="1100">
                <a:ea typeface="ＭＳ Ｐゴシック" pitchFamily="34" charset="-128"/>
              </a:rPr>
              <a:t> </a:t>
            </a:r>
          </a:p>
        </p:txBody>
      </p:sp>
    </p:spTree>
    <p:extLst>
      <p:ext uri="{BB962C8B-B14F-4D97-AF65-F5344CB8AC3E}">
        <p14:creationId xmlns:p14="http://schemas.microsoft.com/office/powerpoint/2010/main" val="3227850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Clinical pearls</a:t>
            </a:r>
          </a:p>
        </p:txBody>
      </p:sp>
      <p:sp>
        <p:nvSpPr>
          <p:cNvPr id="33795" name="Content Placeholder 2"/>
          <p:cNvSpPr>
            <a:spLocks noGrp="1"/>
          </p:cNvSpPr>
          <p:nvPr>
            <p:ph idx="1"/>
          </p:nvPr>
        </p:nvSpPr>
        <p:spPr/>
        <p:txBody>
          <a:bodyPr/>
          <a:lstStyle/>
          <a:p>
            <a:r>
              <a:rPr lang="en-US" altLang="en-US" sz="2400" dirty="0"/>
              <a:t>The following are not </a:t>
            </a:r>
            <a:r>
              <a:rPr lang="en-US" altLang="en-US" sz="2400" dirty="0" smtClean="0"/>
              <a:t>currently  </a:t>
            </a:r>
            <a:r>
              <a:rPr lang="en-US" altLang="en-US" sz="2400" dirty="0"/>
              <a:t>FDA approved, </a:t>
            </a:r>
            <a:r>
              <a:rPr lang="en-US" altLang="en-US" sz="2400" dirty="0" smtClean="0"/>
              <a:t>but </a:t>
            </a:r>
            <a:r>
              <a:rPr lang="en-US" sz="2400" dirty="0" smtClean="0"/>
              <a:t> </a:t>
            </a:r>
            <a:r>
              <a:rPr lang="en-US" sz="2400" dirty="0"/>
              <a:t>are options that some clinicians have noted success when using/combining,” </a:t>
            </a:r>
            <a:endParaRPr lang="en-US" altLang="en-US" sz="2400" dirty="0"/>
          </a:p>
          <a:p>
            <a:r>
              <a:rPr lang="en-US" altLang="en-US" sz="2400" dirty="0"/>
              <a:t>If there is sexual dysfunction from SSRIs, add bupropion (Wellbutrin). </a:t>
            </a:r>
          </a:p>
          <a:p>
            <a:r>
              <a:rPr lang="en-US" altLang="en-US" sz="2400" dirty="0"/>
              <a:t>If PTSD related anxiety, try propranolol (Inderal).</a:t>
            </a:r>
          </a:p>
          <a:p>
            <a:r>
              <a:rPr lang="en-US" altLang="en-US" sz="2400" dirty="0"/>
              <a:t>Again quetiapine and </a:t>
            </a:r>
            <a:r>
              <a:rPr lang="en-US" altLang="en-US" sz="2400" dirty="0" err="1"/>
              <a:t>prazocin</a:t>
            </a:r>
            <a:r>
              <a:rPr lang="en-US" altLang="en-US" sz="2400" dirty="0"/>
              <a:t> are helpful to decrease nightmares.  </a:t>
            </a:r>
          </a:p>
          <a:p>
            <a:r>
              <a:rPr lang="en-US" altLang="en-US" sz="2400" dirty="0"/>
              <a:t>Combine medication, psychotherapy and innovative approaches.</a:t>
            </a:r>
          </a:p>
        </p:txBody>
      </p:sp>
    </p:spTree>
    <p:extLst>
      <p:ext uri="{BB962C8B-B14F-4D97-AF65-F5344CB8AC3E}">
        <p14:creationId xmlns:p14="http://schemas.microsoft.com/office/powerpoint/2010/main" val="2880667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smtClean="0"/>
              <a:t>Co-morbidities</a:t>
            </a:r>
          </a:p>
        </p:txBody>
      </p:sp>
      <p:sp>
        <p:nvSpPr>
          <p:cNvPr id="34819" name="Content Placeholder 4"/>
          <p:cNvSpPr>
            <a:spLocks noGrp="1"/>
          </p:cNvSpPr>
          <p:nvPr>
            <p:ph idx="1"/>
          </p:nvPr>
        </p:nvSpPr>
        <p:spPr/>
        <p:txBody>
          <a:bodyPr/>
          <a:lstStyle/>
          <a:p>
            <a:r>
              <a:rPr lang="en-US" altLang="en-US" smtClean="0"/>
              <a:t>The following are all very common with PTSD: substance use, depression and physical injuries with associated pain (including TBI).</a:t>
            </a:r>
          </a:p>
          <a:p>
            <a:r>
              <a:rPr lang="en-US" altLang="en-US" smtClean="0"/>
              <a:t>Unfortunately, after Vietnam, too many veterans slid into unemployment and homelessness.</a:t>
            </a:r>
          </a:p>
          <a:p>
            <a:r>
              <a:rPr lang="en-US" altLang="en-US" smtClean="0"/>
              <a:t>Many states are developing action plans to try to prevent that deteriorations. These focus on health care, employment, housing, education and the criminal justice system. </a:t>
            </a:r>
          </a:p>
        </p:txBody>
      </p:sp>
    </p:spTree>
    <p:extLst>
      <p:ext uri="{BB962C8B-B14F-4D97-AF65-F5344CB8AC3E}">
        <p14:creationId xmlns:p14="http://schemas.microsoft.com/office/powerpoint/2010/main" val="443616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228600"/>
            <a:ext cx="7772400" cy="1524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smtClean="0"/>
              <a:t>Sexual Assault:</a:t>
            </a:r>
            <a:br>
              <a:rPr lang="en-US" sz="3600" dirty="0" smtClean="0"/>
            </a:br>
            <a:r>
              <a:rPr lang="en-US" sz="3600" dirty="0" smtClean="0"/>
              <a:t>Background</a:t>
            </a:r>
          </a:p>
        </p:txBody>
      </p:sp>
      <p:sp>
        <p:nvSpPr>
          <p:cNvPr id="3075" name="Rectangle 3"/>
          <p:cNvSpPr>
            <a:spLocks noGrp="1" noChangeArrowheads="1"/>
          </p:cNvSpPr>
          <p:nvPr>
            <p:ph type="body" idx="1"/>
          </p:nvPr>
        </p:nvSpPr>
        <p:spPr bwMode="auto">
          <a:xfrm>
            <a:off x="533400" y="1600200"/>
            <a:ext cx="7772400" cy="4495800"/>
          </a:xfrm>
          <a:noFill/>
          <a:ln>
            <a:miter lim="800000"/>
            <a:headEnd/>
            <a:tailEnd/>
          </a:ln>
        </p:spPr>
        <p:txBody>
          <a:bodyPr vert="horz" wrap="square" lIns="91440" tIns="45720" rIns="91440" bIns="45720" numCol="1" anchor="t" anchorCtr="0" compatLnSpc="1">
            <a:prstTxWarp prst="textNoShape">
              <a:avLst/>
            </a:prstTxWarp>
          </a:bodyPr>
          <a:lstStyle/>
          <a:p>
            <a:pPr lvl="1"/>
            <a:r>
              <a:rPr lang="en-US" dirty="0" smtClean="0"/>
              <a:t>Persistent problem</a:t>
            </a:r>
          </a:p>
          <a:p>
            <a:pPr lvl="1"/>
            <a:r>
              <a:rPr lang="en-US" dirty="0" smtClean="0"/>
              <a:t>Varying definitions </a:t>
            </a:r>
          </a:p>
          <a:p>
            <a:pPr lvl="2"/>
            <a:r>
              <a:rPr lang="en-US" sz="2000" dirty="0" smtClean="0">
                <a:solidFill>
                  <a:schemeClr val="bg2">
                    <a:lumMod val="25000"/>
                  </a:schemeClr>
                </a:solidFill>
              </a:rPr>
              <a:t>Sexual trauma, sexual assault, harassment, rape</a:t>
            </a:r>
          </a:p>
          <a:p>
            <a:pPr marL="914400" lvl="2" indent="0">
              <a:buNone/>
            </a:pPr>
            <a:endParaRPr lang="en-US" sz="2000" dirty="0" smtClean="0"/>
          </a:p>
          <a:p>
            <a:pPr lvl="1"/>
            <a:r>
              <a:rPr lang="en-US" dirty="0" smtClean="0"/>
              <a:t>Different data depending on source</a:t>
            </a:r>
          </a:p>
          <a:p>
            <a:pPr marL="457200" lvl="1" indent="0">
              <a:buNone/>
            </a:pPr>
            <a:endParaRPr lang="en-US" sz="1800" b="0" dirty="0" smtClean="0">
              <a:hlinkClick r:id="rId2"/>
            </a:endParaRPr>
          </a:p>
          <a:p>
            <a:pPr marL="457200" lvl="1" indent="0">
              <a:buNone/>
            </a:pPr>
            <a:endParaRPr lang="en-US" sz="1800" b="0" dirty="0">
              <a:hlinkClick r:id="rId2"/>
            </a:endParaRPr>
          </a:p>
          <a:p>
            <a:pPr marL="457200" lvl="1" indent="0">
              <a:buNone/>
            </a:pPr>
            <a:endParaRPr lang="en-US" sz="1800" b="0" dirty="0" smtClean="0">
              <a:hlinkClick r:id="rId2"/>
            </a:endParaRPr>
          </a:p>
          <a:p>
            <a:pPr marL="457200" lvl="1" indent="0">
              <a:buNone/>
            </a:pPr>
            <a:endParaRPr lang="en-US" sz="1800" b="0" dirty="0">
              <a:hlinkClick r:id="rId2"/>
            </a:endParaRPr>
          </a:p>
          <a:p>
            <a:pPr marL="457200" lvl="1" indent="0">
              <a:buNone/>
            </a:pPr>
            <a:endParaRPr lang="en-US" sz="1400" b="0" dirty="0" smtClean="0">
              <a:hlinkClick r:id="rId2"/>
            </a:endParaRPr>
          </a:p>
          <a:p>
            <a:pPr marL="457200" lvl="1" indent="0">
              <a:buNone/>
            </a:pPr>
            <a:r>
              <a:rPr lang="en-US" sz="1400" b="0" dirty="0" smtClean="0">
                <a:hlinkClick r:id="rId2"/>
              </a:rPr>
              <a:t>Sexual </a:t>
            </a:r>
            <a:r>
              <a:rPr lang="en-US" sz="1400" b="0" dirty="0">
                <a:hlinkClick r:id="rId2"/>
              </a:rPr>
              <a:t>Assault Prevention and Response Office </a:t>
            </a:r>
          </a:p>
          <a:p>
            <a:pPr marL="914400" lvl="2" indent="0">
              <a:buNone/>
            </a:pPr>
            <a:r>
              <a:rPr lang="en-US" sz="1400" dirty="0">
                <a:hlinkClick r:id="rId2"/>
              </a:rPr>
              <a:t>Website http://sapr.mil/index.php/news </a:t>
            </a:r>
            <a:endParaRPr lang="en-US" sz="1400" dirty="0"/>
          </a:p>
          <a:p>
            <a:pPr marL="457200" lvl="1" indent="0">
              <a:buNone/>
            </a:pP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62400"/>
            <a:ext cx="214097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0" y="6477000"/>
            <a:ext cx="327660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Photo courtesy of COL (Ret.) Elspeth Ritchie</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0502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Many perspectives</a:t>
            </a:r>
            <a:br>
              <a:rPr lang="en-US" dirty="0"/>
            </a:br>
            <a:endParaRPr lang="en-US" dirty="0"/>
          </a:p>
        </p:txBody>
      </p:sp>
      <p:sp>
        <p:nvSpPr>
          <p:cNvPr id="3" name="Content Placeholder 2"/>
          <p:cNvSpPr>
            <a:spLocks noGrp="1"/>
          </p:cNvSpPr>
          <p:nvPr>
            <p:ph idx="1"/>
          </p:nvPr>
        </p:nvSpPr>
        <p:spPr/>
        <p:txBody>
          <a:bodyPr/>
          <a:lstStyle/>
          <a:p>
            <a:pPr lvl="2">
              <a:lnSpc>
                <a:spcPct val="150000"/>
              </a:lnSpc>
            </a:pPr>
            <a:r>
              <a:rPr lang="en-US" dirty="0" smtClean="0"/>
              <a:t>Medical</a:t>
            </a:r>
          </a:p>
          <a:p>
            <a:pPr lvl="2">
              <a:lnSpc>
                <a:spcPct val="150000"/>
              </a:lnSpc>
            </a:pPr>
            <a:r>
              <a:rPr lang="en-US" dirty="0" smtClean="0"/>
              <a:t>Leader</a:t>
            </a:r>
            <a:endParaRPr lang="en-US" dirty="0"/>
          </a:p>
          <a:p>
            <a:pPr lvl="2">
              <a:lnSpc>
                <a:spcPct val="150000"/>
              </a:lnSpc>
            </a:pPr>
            <a:r>
              <a:rPr lang="en-US" dirty="0"/>
              <a:t>Subject matter expert </a:t>
            </a:r>
          </a:p>
          <a:p>
            <a:pPr lvl="2">
              <a:lnSpc>
                <a:spcPct val="150000"/>
              </a:lnSpc>
            </a:pPr>
            <a:r>
              <a:rPr lang="en-US" dirty="0"/>
              <a:t>Victim advocate</a:t>
            </a:r>
          </a:p>
          <a:p>
            <a:pPr lvl="2">
              <a:lnSpc>
                <a:spcPct val="150000"/>
              </a:lnSpc>
            </a:pPr>
            <a:r>
              <a:rPr lang="en-US" dirty="0"/>
              <a:t>Legal</a:t>
            </a:r>
          </a:p>
          <a:p>
            <a:pPr lvl="3">
              <a:lnSpc>
                <a:spcPct val="150000"/>
              </a:lnSpc>
            </a:pPr>
            <a:r>
              <a:rPr lang="en-US" sz="1800" dirty="0">
                <a:solidFill>
                  <a:schemeClr val="bg2">
                    <a:lumMod val="25000"/>
                  </a:schemeClr>
                </a:solidFill>
              </a:rPr>
              <a:t>Defense</a:t>
            </a:r>
          </a:p>
          <a:p>
            <a:pPr lvl="3">
              <a:lnSpc>
                <a:spcPct val="150000"/>
              </a:lnSpc>
            </a:pPr>
            <a:r>
              <a:rPr lang="en-US" sz="1800" dirty="0">
                <a:solidFill>
                  <a:schemeClr val="bg2">
                    <a:lumMod val="25000"/>
                  </a:schemeClr>
                </a:solidFill>
              </a:rPr>
              <a:t>Prosecution</a:t>
            </a:r>
          </a:p>
          <a:p>
            <a:endParaRPr lang="en-US" dirty="0"/>
          </a:p>
        </p:txBody>
      </p:sp>
      <p:sp>
        <p:nvSpPr>
          <p:cNvPr id="4" name="Slide Number Placeholder 3"/>
          <p:cNvSpPr>
            <a:spLocks noGrp="1"/>
          </p:cNvSpPr>
          <p:nvPr>
            <p:ph type="sldNum" sz="quarter" idx="12"/>
          </p:nvPr>
        </p:nvSpPr>
        <p:spPr/>
        <p:txBody>
          <a:bodyPr/>
          <a:lstStyle/>
          <a:p>
            <a:fld id="{6D2E6FE9-D262-184E-9F32-CF02B0252C22}" type="slidenum">
              <a:rPr lang="en-US" smtClean="0">
                <a:solidFill>
                  <a:prstClr val="black">
                    <a:tint val="75000"/>
                  </a:prstClr>
                </a:solidFill>
              </a:rPr>
              <a:pPr/>
              <a:t>27</a:t>
            </a:fld>
            <a:endParaRPr lang="en-US" dirty="0">
              <a:solidFill>
                <a:prstClr val="black">
                  <a:tint val="75000"/>
                </a:prstClr>
              </a:solidFill>
            </a:endParaRPr>
          </a:p>
        </p:txBody>
      </p:sp>
      <p:sp>
        <p:nvSpPr>
          <p:cNvPr id="5" name="Rectangle 4"/>
          <p:cNvSpPr/>
          <p:nvPr/>
        </p:nvSpPr>
        <p:spPr>
          <a:xfrm>
            <a:off x="1066800" y="4648200"/>
            <a:ext cx="5867400" cy="646331"/>
          </a:xfrm>
          <a:prstGeom prst="rect">
            <a:avLst/>
          </a:prstGeom>
        </p:spPr>
        <p:txBody>
          <a:bodyPr wrap="square">
            <a:spAutoFit/>
          </a:bodyPr>
          <a:lstStyle/>
          <a:p>
            <a:endParaRPr lang="en-US" i="1" dirty="0"/>
          </a:p>
          <a:p>
            <a:pPr lvl="3"/>
            <a:endParaRPr lang="en-US" dirty="0"/>
          </a:p>
        </p:txBody>
      </p:sp>
      <p:pic>
        <p:nvPicPr>
          <p:cNvPr id="4098" name="Picture 2" descr="D:\USN\OEFUSN_081010-N-2344B-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828800"/>
            <a:ext cx="2632693" cy="393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48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View the Problem</a:t>
            </a:r>
            <a:endParaRPr lang="en-US" dirty="0"/>
          </a:p>
        </p:txBody>
      </p:sp>
      <p:sp>
        <p:nvSpPr>
          <p:cNvPr id="3" name="Content Placeholder 2"/>
          <p:cNvSpPr>
            <a:spLocks noGrp="1"/>
          </p:cNvSpPr>
          <p:nvPr>
            <p:ph idx="1"/>
          </p:nvPr>
        </p:nvSpPr>
        <p:spPr>
          <a:xfrm>
            <a:off x="685800" y="1676400"/>
            <a:ext cx="8001000" cy="4648200"/>
          </a:xfrm>
        </p:spPr>
        <p:txBody>
          <a:bodyPr/>
          <a:lstStyle/>
          <a:p>
            <a:pPr>
              <a:lnSpc>
                <a:spcPct val="150000"/>
              </a:lnSpc>
            </a:pPr>
            <a:r>
              <a:rPr lang="en-US" sz="2000" dirty="0" smtClean="0"/>
              <a:t>Individual vulnerability</a:t>
            </a:r>
          </a:p>
          <a:p>
            <a:pPr>
              <a:lnSpc>
                <a:spcPct val="150000"/>
              </a:lnSpc>
            </a:pPr>
            <a:r>
              <a:rPr lang="en-US" sz="2000" dirty="0" smtClean="0"/>
              <a:t>Unintended consequence</a:t>
            </a:r>
          </a:p>
          <a:p>
            <a:pPr lvl="1"/>
            <a:r>
              <a:rPr lang="en-US" sz="1600" b="0" dirty="0" smtClean="0">
                <a:solidFill>
                  <a:schemeClr val="bg2">
                    <a:lumMod val="25000"/>
                  </a:schemeClr>
                </a:solidFill>
              </a:rPr>
              <a:t>Often related to alcohol</a:t>
            </a:r>
          </a:p>
          <a:p>
            <a:pPr>
              <a:lnSpc>
                <a:spcPct val="150000"/>
              </a:lnSpc>
            </a:pPr>
            <a:r>
              <a:rPr lang="en-US" sz="2000" dirty="0" smtClean="0"/>
              <a:t>Sexual predator</a:t>
            </a:r>
          </a:p>
          <a:p>
            <a:pPr>
              <a:lnSpc>
                <a:spcPct val="150000"/>
              </a:lnSpc>
            </a:pPr>
            <a:r>
              <a:rPr lang="en-US" sz="2000" dirty="0"/>
              <a:t>Leadership failure</a:t>
            </a:r>
          </a:p>
          <a:p>
            <a:pPr>
              <a:lnSpc>
                <a:spcPct val="150000"/>
              </a:lnSpc>
            </a:pPr>
            <a:r>
              <a:rPr lang="en-US" sz="2000" dirty="0" smtClean="0"/>
              <a:t>Occupational hazard</a:t>
            </a:r>
          </a:p>
          <a:p>
            <a:pPr>
              <a:lnSpc>
                <a:spcPct val="150000"/>
              </a:lnSpc>
            </a:pPr>
            <a:r>
              <a:rPr lang="en-US" sz="2000" dirty="0" smtClean="0"/>
              <a:t>Environmental contribution</a:t>
            </a:r>
          </a:p>
        </p:txBody>
      </p:sp>
      <p:pic>
        <p:nvPicPr>
          <p:cNvPr id="6146" name="Picture 2" descr="D:\USAF\OEFUSAF_101107-F-2729L-1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667000"/>
            <a:ext cx="3107997" cy="236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289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Vulnerability </a:t>
            </a:r>
            <a:endParaRPr lang="en-US" dirty="0"/>
          </a:p>
        </p:txBody>
      </p:sp>
      <p:sp>
        <p:nvSpPr>
          <p:cNvPr id="3" name="Content Placeholder 2"/>
          <p:cNvSpPr>
            <a:spLocks noGrp="1"/>
          </p:cNvSpPr>
          <p:nvPr>
            <p:ph idx="1"/>
          </p:nvPr>
        </p:nvSpPr>
        <p:spPr/>
        <p:txBody>
          <a:bodyPr/>
          <a:lstStyle/>
          <a:p>
            <a:r>
              <a:rPr lang="en-US" dirty="0" smtClean="0"/>
              <a:t>Victim often had prior risk factors</a:t>
            </a:r>
          </a:p>
          <a:p>
            <a:pPr lvl="1"/>
            <a:r>
              <a:rPr lang="en-US" sz="1800" b="0" dirty="0" smtClean="0">
                <a:solidFill>
                  <a:schemeClr val="bg2">
                    <a:lumMod val="25000"/>
                  </a:schemeClr>
                </a:solidFill>
              </a:rPr>
              <a:t>Impulsiveness</a:t>
            </a:r>
          </a:p>
          <a:p>
            <a:pPr lvl="1"/>
            <a:r>
              <a:rPr lang="en-US" sz="1800" b="0" dirty="0" smtClean="0">
                <a:solidFill>
                  <a:schemeClr val="bg2">
                    <a:lumMod val="25000"/>
                  </a:schemeClr>
                </a:solidFill>
              </a:rPr>
              <a:t>Prior history of abuse</a:t>
            </a:r>
          </a:p>
          <a:p>
            <a:pPr lvl="1"/>
            <a:r>
              <a:rPr lang="en-US" sz="1800" b="0" dirty="0" smtClean="0">
                <a:solidFill>
                  <a:schemeClr val="bg2">
                    <a:lumMod val="25000"/>
                  </a:schemeClr>
                </a:solidFill>
              </a:rPr>
              <a:t>Alcohol or drug use</a:t>
            </a:r>
          </a:p>
          <a:p>
            <a:pPr lvl="1"/>
            <a:r>
              <a:rPr lang="en-US" sz="1800" b="0" dirty="0" smtClean="0">
                <a:solidFill>
                  <a:schemeClr val="bg2">
                    <a:lumMod val="25000"/>
                  </a:schemeClr>
                </a:solidFill>
              </a:rPr>
              <a:t>Marginal Soldier</a:t>
            </a:r>
          </a:p>
          <a:p>
            <a:pPr lvl="1"/>
            <a:r>
              <a:rPr lang="en-US" sz="1800" b="0" dirty="0" smtClean="0">
                <a:solidFill>
                  <a:schemeClr val="bg2">
                    <a:lumMod val="25000"/>
                  </a:schemeClr>
                </a:solidFill>
              </a:rPr>
              <a:t>No one to confide in</a:t>
            </a:r>
          </a:p>
          <a:p>
            <a:pPr marL="457200" lvl="1" indent="0">
              <a:buNone/>
            </a:pPr>
            <a:endParaRPr lang="en-US" sz="1800" b="0" dirty="0" smtClean="0">
              <a:solidFill>
                <a:schemeClr val="bg2">
                  <a:lumMod val="25000"/>
                </a:schemeClr>
              </a:solidFill>
            </a:endParaRPr>
          </a:p>
          <a:p>
            <a:r>
              <a:rPr lang="en-US" dirty="0" smtClean="0"/>
              <a:t>Afterwards</a:t>
            </a:r>
          </a:p>
          <a:p>
            <a:pPr lvl="1"/>
            <a:r>
              <a:rPr lang="en-US" sz="1800" b="0" dirty="0" smtClean="0">
                <a:solidFill>
                  <a:schemeClr val="bg2">
                    <a:lumMod val="25000"/>
                  </a:schemeClr>
                </a:solidFill>
              </a:rPr>
              <a:t>Too embarrassed to tell</a:t>
            </a:r>
            <a:endParaRPr lang="en-US" sz="1800" b="0" dirty="0">
              <a:solidFill>
                <a:schemeClr val="bg2">
                  <a:lumMod val="25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3200400"/>
            <a:ext cx="3587262" cy="236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75031" y="5644399"/>
            <a:ext cx="3048000" cy="276999"/>
          </a:xfrm>
          <a:prstGeom prst="rect">
            <a:avLst/>
          </a:prstGeom>
          <a:noFill/>
        </p:spPr>
        <p:txBody>
          <a:bodyPr wrap="square" rtlCol="0">
            <a:spAutoFit/>
          </a:bodyPr>
          <a:lstStyle/>
          <a:p>
            <a:r>
              <a:rPr lang="en-US" sz="1200" dirty="0" smtClean="0"/>
              <a:t>Photo courtesy of COL (Ret.) Elspeth Ritchie</a:t>
            </a:r>
            <a:endParaRPr lang="en-US" sz="1200" dirty="0"/>
          </a:p>
        </p:txBody>
      </p:sp>
    </p:spTree>
    <p:extLst>
      <p:ext uri="{BB962C8B-B14F-4D97-AF65-F5344CB8AC3E}">
        <p14:creationId xmlns:p14="http://schemas.microsoft.com/office/powerpoint/2010/main" val="371548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2A9DF3-98E0-43EB-896D-F9751361B8FB}" type="slidenum">
              <a:rPr lang="en-US" smtClean="0"/>
              <a:pPr>
                <a:defRPr/>
              </a:pPr>
              <a:t>3</a:t>
            </a:fld>
            <a:endParaRPr lang="en-US" dirty="0"/>
          </a:p>
        </p:txBody>
      </p:sp>
      <p:sp>
        <p:nvSpPr>
          <p:cNvPr id="3" name="TextBox 2"/>
          <p:cNvSpPr txBox="1"/>
          <p:nvPr/>
        </p:nvSpPr>
        <p:spPr>
          <a:xfrm>
            <a:off x="685800" y="1752600"/>
            <a:ext cx="8077200" cy="2677656"/>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Review </a:t>
            </a:r>
            <a:r>
              <a:rPr lang="en-US" sz="2400" dirty="0">
                <a:latin typeface="Arial" panose="020B0604020202020204" pitchFamily="34" charset="0"/>
                <a:cs typeface="Arial" panose="020B0604020202020204" pitchFamily="34" charset="0"/>
              </a:rPr>
              <a:t>the effects of combat on psychological health</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Explain </a:t>
            </a:r>
            <a:r>
              <a:rPr lang="en-US" sz="2400" dirty="0">
                <a:latin typeface="Arial" panose="020B0604020202020204" pitchFamily="34" charset="0"/>
                <a:cs typeface="Arial" panose="020B0604020202020204" pitchFamily="34" charset="0"/>
              </a:rPr>
              <a:t>the rigors of maintaining proper nutritional and gynecological health in a deployed environment. </a:t>
            </a:r>
            <a:endParaRPr lang="en-US" sz="2400" dirty="0" smtClean="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Communicate  </a:t>
            </a:r>
            <a:r>
              <a:rPr lang="en-US" sz="2400" dirty="0">
                <a:latin typeface="Arial" panose="020B0604020202020204" pitchFamily="34" charset="0"/>
                <a:cs typeface="Arial" panose="020B0604020202020204" pitchFamily="34" charset="0"/>
              </a:rPr>
              <a:t>issues around sexuality and motherhood with service members</a:t>
            </a:r>
          </a:p>
        </p:txBody>
      </p:sp>
      <p:sp>
        <p:nvSpPr>
          <p:cNvPr id="4" name="TextBox 3"/>
          <p:cNvSpPr txBox="1"/>
          <p:nvPr/>
        </p:nvSpPr>
        <p:spPr>
          <a:xfrm>
            <a:off x="990600" y="457200"/>
            <a:ext cx="7010400" cy="584775"/>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Objectives</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4038600"/>
            <a:ext cx="3099459" cy="2057400"/>
          </a:xfrm>
          <a:prstGeom prst="rect">
            <a:avLst/>
          </a:prstGeom>
        </p:spPr>
      </p:pic>
    </p:spTree>
    <p:extLst>
      <p:ext uri="{BB962C8B-B14F-4D97-AF65-F5344CB8AC3E}">
        <p14:creationId xmlns:p14="http://schemas.microsoft.com/office/powerpoint/2010/main" val="448949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Unfortunate event</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Begins as date or party </a:t>
            </a:r>
          </a:p>
          <a:p>
            <a:r>
              <a:rPr lang="en-US" dirty="0" smtClean="0"/>
              <a:t>Alcohol often involved</a:t>
            </a:r>
          </a:p>
          <a:p>
            <a:r>
              <a:rPr lang="en-US" dirty="0" smtClean="0"/>
              <a:t>Something happens</a:t>
            </a:r>
          </a:p>
          <a:p>
            <a:r>
              <a:rPr lang="en-US" dirty="0" smtClean="0"/>
              <a:t>“He said-she said” 	</a:t>
            </a:r>
            <a:r>
              <a:rPr lang="en-US" smtClean="0"/>
              <a:t>	  </a:t>
            </a:r>
            <a:r>
              <a:rPr lang="en-US" sz="1050" b="0" smtClean="0"/>
              <a:t>Photo </a:t>
            </a:r>
            <a:r>
              <a:rPr lang="en-US" sz="1050" b="0" dirty="0" smtClean="0"/>
              <a:t>Courtesy of </a:t>
            </a:r>
            <a:r>
              <a:rPr lang="en-US" sz="1050" b="0" smtClean="0"/>
              <a:t>COL (Ret</a:t>
            </a:r>
            <a:r>
              <a:rPr lang="en-US" sz="1050" b="0" dirty="0" smtClean="0"/>
              <a:t>) Elspeth </a:t>
            </a:r>
            <a:r>
              <a:rPr lang="en-US" sz="1100" b="0" dirty="0" smtClean="0"/>
              <a:t>Ritchie</a:t>
            </a:r>
            <a:r>
              <a:rPr lang="en-US" b="0" dirty="0" smtClean="0"/>
              <a:t>               </a:t>
            </a:r>
          </a:p>
          <a:p>
            <a:pPr lvl="1"/>
            <a:r>
              <a:rPr lang="en-US" sz="1800" b="0" dirty="0" smtClean="0">
                <a:solidFill>
                  <a:schemeClr val="bg2">
                    <a:lumMod val="25000"/>
                  </a:schemeClr>
                </a:solidFill>
              </a:rPr>
              <a:t>Usually he says it was voluntary and she says it was not or that she was too drunk to remember</a:t>
            </a:r>
          </a:p>
          <a:p>
            <a:pPr lvl="2"/>
            <a:r>
              <a:rPr lang="en-US" sz="1800" dirty="0" smtClean="0">
                <a:solidFill>
                  <a:schemeClr val="bg2">
                    <a:lumMod val="25000"/>
                  </a:schemeClr>
                </a:solidFill>
              </a:rPr>
              <a:t>Caveat: men can also be victims and women perpetrators</a:t>
            </a:r>
          </a:p>
          <a:p>
            <a:r>
              <a:rPr lang="en-US" dirty="0" smtClean="0"/>
              <a:t>Both end up as victims</a:t>
            </a:r>
          </a:p>
          <a:p>
            <a:pPr lvl="1"/>
            <a:r>
              <a:rPr lang="en-US" sz="1800" b="0" dirty="0" smtClean="0">
                <a:solidFill>
                  <a:schemeClr val="bg2">
                    <a:lumMod val="25000"/>
                  </a:schemeClr>
                </a:solidFill>
              </a:rPr>
              <a:t>Usually she leaves the Army </a:t>
            </a:r>
          </a:p>
          <a:p>
            <a:pPr lvl="1"/>
            <a:r>
              <a:rPr lang="en-US" sz="1800" b="0" dirty="0" smtClean="0">
                <a:solidFill>
                  <a:schemeClr val="bg2">
                    <a:lumMod val="25000"/>
                  </a:schemeClr>
                </a:solidFill>
              </a:rPr>
              <a:t>If convicted he goes to jail </a:t>
            </a:r>
            <a:endParaRPr lang="en-US" sz="1800" b="0" dirty="0">
              <a:solidFill>
                <a:schemeClr val="bg2">
                  <a:lumMod val="25000"/>
                </a:schemeClr>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7423" y="1295400"/>
            <a:ext cx="3352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666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predator</a:t>
            </a:r>
            <a:endParaRPr lang="en-US" dirty="0"/>
          </a:p>
        </p:txBody>
      </p:sp>
      <p:sp>
        <p:nvSpPr>
          <p:cNvPr id="3" name="Content Placeholder 2"/>
          <p:cNvSpPr>
            <a:spLocks noGrp="1"/>
          </p:cNvSpPr>
          <p:nvPr>
            <p:ph idx="1"/>
          </p:nvPr>
        </p:nvSpPr>
        <p:spPr>
          <a:xfrm>
            <a:off x="457200" y="1219200"/>
            <a:ext cx="8229600" cy="4724400"/>
          </a:xfrm>
        </p:spPr>
        <p:txBody>
          <a:bodyPr/>
          <a:lstStyle/>
          <a:p>
            <a:r>
              <a:rPr lang="en-US" sz="2400" dirty="0" smtClean="0"/>
              <a:t>Often power imbalance</a:t>
            </a:r>
          </a:p>
          <a:p>
            <a:pPr lvl="1"/>
            <a:r>
              <a:rPr lang="en-US" sz="1800" b="0" dirty="0" smtClean="0">
                <a:solidFill>
                  <a:schemeClr val="bg2">
                    <a:lumMod val="25000"/>
                  </a:schemeClr>
                </a:solidFill>
              </a:rPr>
              <a:t>Recruiter, drill sergeant</a:t>
            </a:r>
          </a:p>
          <a:p>
            <a:pPr lvl="1"/>
            <a:r>
              <a:rPr lang="en-US" sz="1800" b="0" dirty="0" smtClean="0">
                <a:solidFill>
                  <a:schemeClr val="bg2">
                    <a:lumMod val="25000"/>
                  </a:schemeClr>
                </a:solidFill>
              </a:rPr>
              <a:t>Older, higher rank</a:t>
            </a:r>
          </a:p>
          <a:p>
            <a:pPr marL="457200" lvl="1" indent="0">
              <a:buNone/>
            </a:pPr>
            <a:endParaRPr lang="en-US" sz="2000" dirty="0" smtClean="0"/>
          </a:p>
          <a:p>
            <a:r>
              <a:rPr lang="en-US" sz="2400" dirty="0" smtClean="0"/>
              <a:t>May select and groom vulnerable victim</a:t>
            </a:r>
          </a:p>
          <a:p>
            <a:pPr marL="0" indent="0">
              <a:buNone/>
            </a:pPr>
            <a:endParaRPr lang="en-US" sz="2400" dirty="0" smtClean="0"/>
          </a:p>
          <a:p>
            <a:r>
              <a:rPr lang="en-US" sz="2400" dirty="0" smtClean="0"/>
              <a:t>May use force, but seldom uses weapons</a:t>
            </a:r>
          </a:p>
          <a:p>
            <a:pPr marL="0" indent="0">
              <a:buNone/>
            </a:pPr>
            <a:endParaRPr lang="en-US" sz="2400" dirty="0" smtClean="0"/>
          </a:p>
          <a:p>
            <a:r>
              <a:rPr lang="en-US" sz="2400" dirty="0" smtClean="0"/>
              <a:t>Threatens her if she tells</a:t>
            </a:r>
          </a:p>
          <a:p>
            <a:pPr lvl="1"/>
            <a:r>
              <a:rPr lang="en-US" sz="1800" b="0" dirty="0" smtClean="0">
                <a:solidFill>
                  <a:schemeClr val="bg2">
                    <a:lumMod val="25000"/>
                  </a:schemeClr>
                </a:solidFill>
              </a:rPr>
              <a:t>She will get into trouble</a:t>
            </a:r>
          </a:p>
          <a:p>
            <a:pPr lvl="2"/>
            <a:r>
              <a:rPr lang="en-US" sz="1800" dirty="0" smtClean="0">
                <a:solidFill>
                  <a:schemeClr val="bg2">
                    <a:lumMod val="25000"/>
                  </a:schemeClr>
                </a:solidFill>
              </a:rPr>
              <a:t>Caveat</a:t>
            </a:r>
            <a:r>
              <a:rPr lang="en-US" sz="1800" dirty="0">
                <a:solidFill>
                  <a:schemeClr val="bg2">
                    <a:lumMod val="25000"/>
                  </a:schemeClr>
                </a:solidFill>
              </a:rPr>
              <a:t>: men can also be victims and women perpetuators</a:t>
            </a:r>
          </a:p>
          <a:p>
            <a:pPr lvl="1"/>
            <a:endParaRPr lang="en-US" dirty="0"/>
          </a:p>
        </p:txBody>
      </p:sp>
    </p:spTree>
    <p:extLst>
      <p:ext uri="{BB962C8B-B14F-4D97-AF65-F5344CB8AC3E}">
        <p14:creationId xmlns:p14="http://schemas.microsoft.com/office/powerpoint/2010/main" val="106959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Failure</a:t>
            </a:r>
            <a:endParaRPr lang="en-US" dirty="0"/>
          </a:p>
        </p:txBody>
      </p:sp>
      <p:sp>
        <p:nvSpPr>
          <p:cNvPr id="3" name="Content Placeholder 2"/>
          <p:cNvSpPr>
            <a:spLocks noGrp="1"/>
          </p:cNvSpPr>
          <p:nvPr>
            <p:ph idx="1"/>
          </p:nvPr>
        </p:nvSpPr>
        <p:spPr>
          <a:xfrm>
            <a:off x="457200" y="1295400"/>
            <a:ext cx="8229600" cy="5334000"/>
          </a:xfrm>
        </p:spPr>
        <p:txBody>
          <a:bodyPr/>
          <a:lstStyle/>
          <a:p>
            <a:r>
              <a:rPr lang="en-US" dirty="0" smtClean="0"/>
              <a:t>May occur in chaotic units </a:t>
            </a:r>
          </a:p>
          <a:p>
            <a:pPr lvl="1"/>
            <a:r>
              <a:rPr lang="en-US" sz="2000" b="0" dirty="0" smtClean="0"/>
              <a:t>poor discipline</a:t>
            </a:r>
          </a:p>
          <a:p>
            <a:pPr lvl="1"/>
            <a:r>
              <a:rPr lang="en-US" sz="2000" b="0" dirty="0" smtClean="0"/>
              <a:t>porous boundaries</a:t>
            </a:r>
          </a:p>
          <a:p>
            <a:pPr lvl="1"/>
            <a:r>
              <a:rPr lang="en-US" sz="2000" b="0" dirty="0" smtClean="0"/>
              <a:t>“Lord of the Flies</a:t>
            </a:r>
            <a:r>
              <a:rPr lang="en-US" dirty="0" smtClean="0"/>
              <a:t>”</a:t>
            </a:r>
          </a:p>
          <a:p>
            <a:pPr marL="457200" lvl="1" indent="0">
              <a:buNone/>
            </a:pPr>
            <a:endParaRPr lang="en-US" dirty="0" smtClean="0"/>
          </a:p>
          <a:p>
            <a:r>
              <a:rPr lang="en-US" dirty="0" smtClean="0"/>
              <a:t>Rapid turnover in basic training</a:t>
            </a:r>
          </a:p>
          <a:p>
            <a:pPr lvl="1"/>
            <a:r>
              <a:rPr lang="en-US" sz="2000" b="0" dirty="0" smtClean="0"/>
              <a:t>Trainees just want to graduate</a:t>
            </a:r>
          </a:p>
          <a:p>
            <a:pPr marL="457200" lvl="1" indent="0">
              <a:buNone/>
            </a:pPr>
            <a:endParaRPr lang="en-US" dirty="0" smtClean="0"/>
          </a:p>
          <a:p>
            <a:r>
              <a:rPr lang="en-US" dirty="0" smtClean="0"/>
              <a:t>Leader may ignore warning signs</a:t>
            </a:r>
          </a:p>
          <a:p>
            <a:pPr marL="0" indent="0">
              <a:buNone/>
            </a:pPr>
            <a:endParaRPr lang="en-US" dirty="0" smtClean="0"/>
          </a:p>
          <a:p>
            <a:r>
              <a:rPr lang="en-US" dirty="0" smtClean="0"/>
              <a:t>Leader may collude in behavior  </a:t>
            </a:r>
            <a:endParaRPr lang="en-US" dirty="0"/>
          </a:p>
        </p:txBody>
      </p:sp>
    </p:spTree>
    <p:extLst>
      <p:ext uri="{BB962C8B-B14F-4D97-AF65-F5344CB8AC3E}">
        <p14:creationId xmlns:p14="http://schemas.microsoft.com/office/powerpoint/2010/main" val="399047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Problem</a:t>
            </a:r>
            <a:endParaRPr lang="en-US" dirty="0"/>
          </a:p>
        </p:txBody>
      </p:sp>
      <p:sp>
        <p:nvSpPr>
          <p:cNvPr id="3" name="Content Placeholder 2"/>
          <p:cNvSpPr>
            <a:spLocks noGrp="1"/>
          </p:cNvSpPr>
          <p:nvPr>
            <p:ph idx="1"/>
          </p:nvPr>
        </p:nvSpPr>
        <p:spPr/>
        <p:txBody>
          <a:bodyPr/>
          <a:lstStyle/>
          <a:p>
            <a:r>
              <a:rPr lang="en-US" dirty="0" smtClean="0"/>
              <a:t>Remote locations</a:t>
            </a:r>
          </a:p>
          <a:p>
            <a:pPr lvl="1"/>
            <a:r>
              <a:rPr lang="en-US" sz="1800" b="0" dirty="0" smtClean="0">
                <a:solidFill>
                  <a:schemeClr val="bg2">
                    <a:lumMod val="25000"/>
                  </a:schemeClr>
                </a:solidFill>
              </a:rPr>
              <a:t>Coast Guard station</a:t>
            </a:r>
          </a:p>
          <a:p>
            <a:pPr lvl="1"/>
            <a:r>
              <a:rPr lang="en-US" sz="1800" b="0" dirty="0" smtClean="0">
                <a:solidFill>
                  <a:schemeClr val="bg2">
                    <a:lumMod val="25000"/>
                  </a:schemeClr>
                </a:solidFill>
              </a:rPr>
              <a:t>Aberdeen</a:t>
            </a:r>
          </a:p>
          <a:p>
            <a:pPr lvl="1"/>
            <a:r>
              <a:rPr lang="en-US" sz="1800" b="0" dirty="0" smtClean="0">
                <a:solidFill>
                  <a:schemeClr val="bg2">
                    <a:lumMod val="25000"/>
                  </a:schemeClr>
                </a:solidFill>
              </a:rPr>
              <a:t>Recruiter’s office</a:t>
            </a:r>
          </a:p>
          <a:p>
            <a:r>
              <a:rPr lang="en-US" dirty="0" smtClean="0"/>
              <a:t>Secluded area</a:t>
            </a:r>
          </a:p>
          <a:p>
            <a:pPr lvl="1"/>
            <a:r>
              <a:rPr lang="en-US" sz="1800" b="0" dirty="0" smtClean="0">
                <a:solidFill>
                  <a:schemeClr val="bg2">
                    <a:lumMod val="25000"/>
                  </a:schemeClr>
                </a:solidFill>
              </a:rPr>
              <a:t>Park bench</a:t>
            </a:r>
          </a:p>
          <a:p>
            <a:pPr lvl="1"/>
            <a:r>
              <a:rPr lang="en-US" sz="1800" b="0" dirty="0" smtClean="0">
                <a:solidFill>
                  <a:schemeClr val="bg2">
                    <a:lumMod val="25000"/>
                  </a:schemeClr>
                </a:solidFill>
              </a:rPr>
              <a:t>Latrines</a:t>
            </a:r>
          </a:p>
          <a:p>
            <a:pPr lvl="1"/>
            <a:r>
              <a:rPr lang="en-US" sz="1800" b="0" dirty="0" smtClean="0">
                <a:solidFill>
                  <a:schemeClr val="bg2">
                    <a:lumMod val="25000"/>
                  </a:schemeClr>
                </a:solidFill>
              </a:rPr>
              <a:t>Jail cell </a:t>
            </a:r>
          </a:p>
          <a:p>
            <a:r>
              <a:rPr lang="en-US" dirty="0" smtClean="0"/>
              <a:t>No one there to tell</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438400"/>
            <a:ext cx="42370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5028" y="4800600"/>
            <a:ext cx="3581400" cy="307777"/>
          </a:xfrm>
          <a:prstGeom prst="rect">
            <a:avLst/>
          </a:prstGeom>
          <a:noFill/>
        </p:spPr>
        <p:txBody>
          <a:bodyPr wrap="square" rtlCol="0">
            <a:spAutoFit/>
          </a:bodyPr>
          <a:lstStyle/>
          <a:p>
            <a:r>
              <a:rPr lang="en-US" sz="1400" dirty="0" smtClean="0"/>
              <a:t>Photo courtesy of COL (Ret.) Elspeth Ritchie</a:t>
            </a:r>
            <a:endParaRPr lang="en-US" sz="1400" dirty="0"/>
          </a:p>
        </p:txBody>
      </p:sp>
    </p:spTree>
    <p:extLst>
      <p:ext uri="{BB962C8B-B14F-4D97-AF65-F5344CB8AC3E}">
        <p14:creationId xmlns:p14="http://schemas.microsoft.com/office/powerpoint/2010/main" val="4020012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Recommendations</a:t>
            </a:r>
            <a:endParaRPr lang="en-US" dirty="0"/>
          </a:p>
        </p:txBody>
      </p:sp>
      <p:sp>
        <p:nvSpPr>
          <p:cNvPr id="4" name="Content Placeholder 3"/>
          <p:cNvSpPr>
            <a:spLocks noGrp="1"/>
          </p:cNvSpPr>
          <p:nvPr>
            <p:ph idx="1"/>
          </p:nvPr>
        </p:nvSpPr>
        <p:spPr/>
        <p:txBody>
          <a:bodyPr/>
          <a:lstStyle/>
          <a:p>
            <a:r>
              <a:rPr lang="en-US" sz="2400" dirty="0" smtClean="0"/>
              <a:t>Several gaps in policy</a:t>
            </a:r>
          </a:p>
          <a:p>
            <a:pPr lvl="1"/>
            <a:r>
              <a:rPr lang="en-US" sz="1800" b="0" dirty="0" smtClean="0">
                <a:solidFill>
                  <a:schemeClr val="bg2">
                    <a:lumMod val="25000"/>
                  </a:schemeClr>
                </a:solidFill>
              </a:rPr>
              <a:t>Training for all service members on </a:t>
            </a:r>
            <a:r>
              <a:rPr lang="en-US" sz="1800" b="0" smtClean="0">
                <a:solidFill>
                  <a:schemeClr val="bg2">
                    <a:lumMod val="25000"/>
                  </a:schemeClr>
                </a:solidFill>
              </a:rPr>
              <a:t>women’s issues</a:t>
            </a:r>
          </a:p>
          <a:p>
            <a:pPr marL="457200" lvl="1" indent="0">
              <a:buNone/>
            </a:pPr>
            <a:endParaRPr lang="en-US" sz="1800" b="0" dirty="0" smtClean="0">
              <a:solidFill>
                <a:schemeClr val="bg2">
                  <a:lumMod val="25000"/>
                </a:schemeClr>
              </a:solidFill>
            </a:endParaRPr>
          </a:p>
          <a:p>
            <a:pPr marL="457200" lvl="1" indent="0">
              <a:buNone/>
            </a:pPr>
            <a:endParaRPr lang="en-US" dirty="0" smtClean="0"/>
          </a:p>
          <a:p>
            <a:r>
              <a:rPr lang="en-US" sz="2400" dirty="0" smtClean="0"/>
              <a:t>Many gaps in research that merit further study</a:t>
            </a:r>
          </a:p>
          <a:p>
            <a:pPr lvl="1"/>
            <a:r>
              <a:rPr lang="en-US" sz="1800" b="0" dirty="0" smtClean="0">
                <a:solidFill>
                  <a:schemeClr val="bg2">
                    <a:lumMod val="25000"/>
                  </a:schemeClr>
                </a:solidFill>
              </a:rPr>
              <a:t>Urinary tract infections impact on readiness</a:t>
            </a:r>
          </a:p>
          <a:p>
            <a:pPr lvl="1"/>
            <a:r>
              <a:rPr lang="en-US" sz="1800" b="0" dirty="0" smtClean="0">
                <a:solidFill>
                  <a:schemeClr val="bg2">
                    <a:lumMod val="25000"/>
                  </a:schemeClr>
                </a:solidFill>
              </a:rPr>
              <a:t>TBI and PTSD gender specific issues</a:t>
            </a:r>
            <a:endParaRPr lang="en-US" sz="1800" b="0" dirty="0">
              <a:solidFill>
                <a:schemeClr val="bg2">
                  <a:lumMod val="25000"/>
                </a:schemeClr>
              </a:solidFill>
            </a:endParaRPr>
          </a:p>
        </p:txBody>
      </p:sp>
      <p:pic>
        <p:nvPicPr>
          <p:cNvPr id="5122" name="Picture 2" descr="D:\USMC\OEFUSMC_090309-M-8478B-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7576" y="4038600"/>
            <a:ext cx="3896424" cy="263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155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4" name="Content Placeholder 3"/>
          <p:cNvSpPr>
            <a:spLocks noGrp="1"/>
          </p:cNvSpPr>
          <p:nvPr>
            <p:ph idx="1"/>
          </p:nvPr>
        </p:nvSpPr>
        <p:spPr>
          <a:xfrm>
            <a:off x="457200" y="1676400"/>
            <a:ext cx="8229600" cy="4876800"/>
          </a:xfrm>
        </p:spPr>
        <p:txBody>
          <a:bodyPr/>
          <a:lstStyle/>
          <a:p>
            <a:r>
              <a:rPr lang="en-US" sz="2400" b="0" dirty="0" smtClean="0"/>
              <a:t>More attention needs to be paid to issues of female reproductive and urogenital health</a:t>
            </a:r>
          </a:p>
          <a:p>
            <a:pPr marL="0" indent="0">
              <a:buNone/>
            </a:pPr>
            <a:endParaRPr lang="en-US" sz="2400" b="0" dirty="0" smtClean="0"/>
          </a:p>
          <a:p>
            <a:r>
              <a:rPr lang="en-US" sz="2400" b="0" dirty="0" smtClean="0"/>
              <a:t>Lack of clean facilities degrade ability of  women in deployment and combat</a:t>
            </a:r>
          </a:p>
          <a:p>
            <a:pPr lvl="1"/>
            <a:r>
              <a:rPr lang="en-US" sz="2000" b="0" dirty="0" smtClean="0">
                <a:solidFill>
                  <a:schemeClr val="bg2">
                    <a:lumMod val="25000"/>
                  </a:schemeClr>
                </a:solidFill>
              </a:rPr>
              <a:t>Health planners need to anticipate deployed women</a:t>
            </a:r>
          </a:p>
          <a:p>
            <a:pPr marL="457200" lvl="1" indent="0">
              <a:buNone/>
            </a:pPr>
            <a:endParaRPr lang="en-US" sz="2000" b="0" dirty="0" smtClean="0"/>
          </a:p>
          <a:p>
            <a:r>
              <a:rPr lang="en-US" sz="2400" b="0" dirty="0" smtClean="0"/>
              <a:t>BLUF: let us develop an organized approach to solving these problems</a:t>
            </a:r>
            <a:endParaRPr lang="en-US" sz="2400" b="0" dirty="0"/>
          </a:p>
          <a:p>
            <a:endParaRPr lang="en-US" dirty="0"/>
          </a:p>
          <a:p>
            <a:pPr marL="0" indent="0">
              <a:buNone/>
            </a:pPr>
            <a:endParaRPr lang="en-US" dirty="0"/>
          </a:p>
        </p:txBody>
      </p:sp>
    </p:spTree>
    <p:extLst>
      <p:ext uri="{BB962C8B-B14F-4D97-AF65-F5344CB8AC3E}">
        <p14:creationId xmlns:p14="http://schemas.microsoft.com/office/powerpoint/2010/main" val="1324155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371599"/>
          </a:xfrm>
        </p:spPr>
        <p:txBody>
          <a:bodyPr/>
          <a:lstStyle/>
          <a:p>
            <a:r>
              <a:rPr lang="en-US" dirty="0" smtClean="0"/>
              <a:t>Questions/Discussion</a:t>
            </a:r>
            <a:endParaRPr lang="en-US" dirty="0"/>
          </a:p>
        </p:txBody>
      </p:sp>
      <p:pic>
        <p:nvPicPr>
          <p:cNvPr id="6" name="Picture 2" descr="C:\Users\ritchiee\AppData\Local\Microsoft\Windows\Temporary Internet Files\Content.Outlook\8818U41V\OIFUSCG_2314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153295"/>
            <a:ext cx="4346008" cy="28224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6103686"/>
            <a:ext cx="6441508" cy="584775"/>
          </a:xfrm>
          <a:prstGeom prst="rect">
            <a:avLst/>
          </a:prstGeom>
          <a:noFill/>
        </p:spPr>
        <p:txBody>
          <a:bodyPr wrap="square" rtlCol="0">
            <a:spAutoFit/>
          </a:bodyPr>
          <a:lstStyle/>
          <a:p>
            <a:r>
              <a:rPr lang="en-US" sz="800" dirty="0"/>
              <a:t>Lt. Holly Harrison, Commanding Officer of the U.S. Coast Guard Cutter Aquidneck (WPB 1309) sights in on a target with an M-4 rifle during small arms refresher training onboard the cutter which is one of four 110-foot patrol boats continuing to perform missions in support of Operation Iraqi Freedom, Arabian Gulf, June 23, 2003. </a:t>
            </a:r>
          </a:p>
          <a:p>
            <a:r>
              <a:rPr lang="en-US" sz="800" dirty="0"/>
              <a:t>US Coast Guard photo by PA1 John Gaffney</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99427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References </a:t>
            </a:r>
            <a:endParaRPr lang="en-US" dirty="0"/>
          </a:p>
        </p:txBody>
      </p:sp>
      <p:sp>
        <p:nvSpPr>
          <p:cNvPr id="3" name="Subtitle 2"/>
          <p:cNvSpPr>
            <a:spLocks noGrp="1"/>
          </p:cNvSpPr>
          <p:nvPr>
            <p:ph type="subTitle" idx="1"/>
          </p:nvPr>
        </p:nvSpPr>
        <p:spPr>
          <a:xfrm>
            <a:off x="457200" y="2286000"/>
            <a:ext cx="7696200" cy="4419600"/>
          </a:xfrm>
        </p:spPr>
        <p:txBody>
          <a:bodyPr/>
          <a:lstStyle/>
          <a:p>
            <a:pPr algn="l"/>
            <a:endParaRPr lang="en-US" sz="1600" b="0" dirty="0"/>
          </a:p>
          <a:p>
            <a:pPr lvl="1" algn="l"/>
            <a:endParaRPr lang="en-US" dirty="0" smtClean="0"/>
          </a:p>
          <a:p>
            <a:pPr lvl="1" algn="l"/>
            <a:endParaRPr lang="en-US" dirty="0" smtClean="0">
              <a:solidFill>
                <a:schemeClr val="tx1"/>
              </a:solidFill>
            </a:endParaRPr>
          </a:p>
          <a:p>
            <a:pPr lvl="1" algn="l"/>
            <a:endParaRPr lang="en-US" sz="1600" dirty="0">
              <a:solidFill>
                <a:schemeClr val="tx1"/>
              </a:solidFill>
            </a:endParaRPr>
          </a:p>
          <a:p>
            <a:pPr lvl="1" algn="l"/>
            <a:endParaRPr lang="en-US" sz="1600" b="0" dirty="0">
              <a:solidFill>
                <a:schemeClr val="tx1"/>
              </a:solidFill>
              <a:hlinkClick r:id="rId2"/>
            </a:endParaRPr>
          </a:p>
          <a:p>
            <a:pPr lvl="1" algn="l"/>
            <a:r>
              <a:rPr lang="en-US" sz="1600" b="0" dirty="0" err="1" smtClean="0">
                <a:solidFill>
                  <a:schemeClr val="tx1"/>
                </a:solidFill>
                <a:latin typeface="Arial" panose="020B0604020202020204" pitchFamily="34" charset="0"/>
                <a:cs typeface="Arial" panose="020B0604020202020204" pitchFamily="34" charset="0"/>
              </a:rPr>
              <a:t>Naclerio</a:t>
            </a:r>
            <a:r>
              <a:rPr lang="en-US" sz="1600" b="0" dirty="0">
                <a:solidFill>
                  <a:schemeClr val="tx1"/>
                </a:solidFill>
                <a:latin typeface="Arial" panose="020B0604020202020204" pitchFamily="34" charset="0"/>
                <a:cs typeface="Arial" panose="020B0604020202020204" pitchFamily="34" charset="0"/>
              </a:rPr>
              <a:t>, A., </a:t>
            </a:r>
            <a:r>
              <a:rPr lang="en-US" sz="1600" b="0" dirty="0" err="1">
                <a:solidFill>
                  <a:schemeClr val="tx1"/>
                </a:solidFill>
                <a:latin typeface="Arial" panose="020B0604020202020204" pitchFamily="34" charset="0"/>
                <a:cs typeface="Arial" panose="020B0604020202020204" pitchFamily="34" charset="0"/>
              </a:rPr>
              <a:t>Stola</a:t>
            </a:r>
            <a:r>
              <a:rPr lang="en-US" sz="1600" b="0" dirty="0">
                <a:solidFill>
                  <a:schemeClr val="tx1"/>
                </a:solidFill>
                <a:latin typeface="Arial" panose="020B0604020202020204" pitchFamily="34" charset="0"/>
                <a:cs typeface="Arial" panose="020B0604020202020204" pitchFamily="34" charset="0"/>
              </a:rPr>
              <a:t>, J., </a:t>
            </a:r>
            <a:r>
              <a:rPr lang="en-US" sz="1600" b="0" dirty="0" err="1">
                <a:solidFill>
                  <a:schemeClr val="tx1"/>
                </a:solidFill>
                <a:latin typeface="Arial" panose="020B0604020202020204" pitchFamily="34" charset="0"/>
                <a:cs typeface="Arial" panose="020B0604020202020204" pitchFamily="34" charset="0"/>
              </a:rPr>
              <a:t>Tergo</a:t>
            </a:r>
            <a:r>
              <a:rPr lang="en-US" sz="1600" b="0" dirty="0">
                <a:solidFill>
                  <a:schemeClr val="tx1"/>
                </a:solidFill>
                <a:latin typeface="Arial" panose="020B0604020202020204" pitchFamily="34" charset="0"/>
                <a:cs typeface="Arial" panose="020B0604020202020204" pitchFamily="34" charset="0"/>
              </a:rPr>
              <a:t>, L., &amp; Flaherty, E. (2011). The Concerns </a:t>
            </a:r>
            <a:r>
              <a:rPr lang="en-US" sz="1600" b="0" dirty="0" smtClean="0">
                <a:solidFill>
                  <a:schemeClr val="tx1"/>
                </a:solidFill>
                <a:latin typeface="Arial" panose="020B0604020202020204" pitchFamily="34" charset="0"/>
                <a:cs typeface="Arial" panose="020B0604020202020204" pitchFamily="34" charset="0"/>
              </a:rPr>
              <a:t>of 		Women </a:t>
            </a:r>
            <a:r>
              <a:rPr lang="en-US" sz="1600" b="0" dirty="0">
                <a:solidFill>
                  <a:schemeClr val="tx1"/>
                </a:solidFill>
                <a:latin typeface="Arial" panose="020B0604020202020204" pitchFamily="34" charset="0"/>
                <a:cs typeface="Arial" panose="020B0604020202020204" pitchFamily="34" charset="0"/>
              </a:rPr>
              <a:t>Currently Serving in the Afghanistan </a:t>
            </a:r>
            <a:r>
              <a:rPr lang="en-US" sz="1600" b="0" dirty="0" smtClean="0">
                <a:solidFill>
                  <a:schemeClr val="tx1"/>
                </a:solidFill>
                <a:latin typeface="Arial" panose="020B0604020202020204" pitchFamily="34" charset="0"/>
                <a:cs typeface="Arial" panose="020B0604020202020204" pitchFamily="34" charset="0"/>
              </a:rPr>
              <a:t>Theater Operations. http</a:t>
            </a:r>
            <a:r>
              <a:rPr lang="en-US" sz="1600" b="0" dirty="0">
                <a:solidFill>
                  <a:schemeClr val="tx1"/>
                </a:solidFill>
                <a:latin typeface="Arial" panose="020B0604020202020204" pitchFamily="34" charset="0"/>
                <a:cs typeface="Arial" panose="020B0604020202020204" pitchFamily="34" charset="0"/>
              </a:rPr>
              <a:t>://</a:t>
            </a:r>
            <a:r>
              <a:rPr lang="en-US" sz="1600" b="0" dirty="0" smtClean="0">
                <a:solidFill>
                  <a:schemeClr val="tx1"/>
                </a:solidFill>
                <a:latin typeface="Arial" panose="020B0604020202020204" pitchFamily="34" charset="0"/>
                <a:cs typeface="Arial" panose="020B0604020202020204" pitchFamily="34" charset="0"/>
              </a:rPr>
              <a:t>www.globalsecurity.org/military/library/report/2011/womens-concerns-afghanistan.pdf </a:t>
            </a:r>
            <a:endParaRPr lang="en-US" sz="1600" b="0" dirty="0">
              <a:solidFill>
                <a:schemeClr val="tx1"/>
              </a:solidFill>
              <a:latin typeface="Arial" panose="020B0604020202020204" pitchFamily="34" charset="0"/>
              <a:cs typeface="Arial" panose="020B0604020202020204" pitchFamily="34" charset="0"/>
            </a:endParaRPr>
          </a:p>
          <a:p>
            <a:pPr algn="l"/>
            <a:endParaRPr lang="en-US" sz="1600" b="0" dirty="0" smtClean="0">
              <a:latin typeface="Arial" panose="020B0604020202020204" pitchFamily="34" charset="0"/>
              <a:cs typeface="Arial" panose="020B0604020202020204" pitchFamily="34" charset="0"/>
            </a:endParaRPr>
          </a:p>
          <a:p>
            <a:pPr algn="l"/>
            <a:r>
              <a:rPr lang="en-US" sz="1600" b="0" dirty="0" smtClean="0">
                <a:latin typeface="Arial" panose="020B0604020202020204" pitchFamily="34" charset="0"/>
                <a:cs typeface="Arial" panose="020B0604020202020204" pitchFamily="34" charset="0"/>
              </a:rPr>
              <a:t>Ritchie, E (1998). Reactions to Rape: A Military Forensic Psychiatrists 	Perspective. Military Medicine, 163 (8) 505-9.</a:t>
            </a:r>
          </a:p>
          <a:p>
            <a:pPr algn="l"/>
            <a:endParaRPr lang="en-US" sz="1600" b="0" dirty="0" smtClean="0">
              <a:latin typeface="Arial" panose="020B0604020202020204" pitchFamily="34" charset="0"/>
              <a:cs typeface="Arial" panose="020B0604020202020204" pitchFamily="34" charset="0"/>
            </a:endParaRPr>
          </a:p>
          <a:p>
            <a:pPr algn="l"/>
            <a:r>
              <a:rPr lang="en-US" sz="1600" b="0" dirty="0" smtClean="0">
                <a:latin typeface="Arial" panose="020B0604020202020204" pitchFamily="34" charset="0"/>
                <a:cs typeface="Arial" panose="020B0604020202020204" pitchFamily="34" charset="0"/>
              </a:rPr>
              <a:t>Ritchie, E., Best, C., Pierce, M., &amp; Everest, T. Sexual </a:t>
            </a:r>
            <a:r>
              <a:rPr lang="en-US" sz="1600" b="0" dirty="0">
                <a:latin typeface="Arial" panose="020B0604020202020204" pitchFamily="34" charset="0"/>
                <a:cs typeface="Arial" panose="020B0604020202020204" pitchFamily="34" charset="0"/>
              </a:rPr>
              <a:t>Abuse and Female </a:t>
            </a:r>
            <a:r>
              <a:rPr lang="en-US" sz="1600" b="0" dirty="0" smtClean="0">
                <a:latin typeface="Arial" panose="020B0604020202020204" pitchFamily="34" charset="0"/>
                <a:cs typeface="Arial" panose="020B0604020202020204" pitchFamily="34" charset="0"/>
              </a:rPr>
              <a:t>	Recruits (2006).Textbook </a:t>
            </a:r>
            <a:r>
              <a:rPr lang="en-US" sz="1600" b="0" dirty="0">
                <a:latin typeface="Arial" panose="020B0604020202020204" pitchFamily="34" charset="0"/>
                <a:cs typeface="Arial" panose="020B0604020202020204" pitchFamily="34" charset="0"/>
              </a:rPr>
              <a:t>of Military </a:t>
            </a:r>
            <a:r>
              <a:rPr lang="en-US" sz="1600" b="0" dirty="0" smtClean="0">
                <a:latin typeface="Arial" panose="020B0604020202020204" pitchFamily="34" charset="0"/>
                <a:cs typeface="Arial" panose="020B0604020202020204" pitchFamily="34" charset="0"/>
              </a:rPr>
              <a:t>Medicine, Chapter 21</a:t>
            </a:r>
          </a:p>
          <a:p>
            <a:pPr algn="l"/>
            <a:endParaRPr lang="en-US" sz="1600" b="0" dirty="0">
              <a:latin typeface="Arial" panose="020B0604020202020204" pitchFamily="34" charset="0"/>
              <a:cs typeface="Arial" panose="020B0604020202020204" pitchFamily="34" charset="0"/>
            </a:endParaRPr>
          </a:p>
          <a:p>
            <a:pPr algn="l"/>
            <a:endParaRPr lang="en-US" sz="1600" b="0" dirty="0">
              <a:solidFill>
                <a:schemeClr val="tx1"/>
              </a:solidFill>
              <a:latin typeface="Arial" panose="020B0604020202020204" pitchFamily="34" charset="0"/>
              <a:cs typeface="Arial" panose="020B0604020202020204" pitchFamily="34" charset="0"/>
              <a:hlinkClick r:id="rId3"/>
            </a:endParaRPr>
          </a:p>
          <a:p>
            <a:pPr algn="l"/>
            <a:endParaRPr lang="en-US" sz="1800" dirty="0">
              <a:latin typeface="Arial" panose="020B0604020202020204" pitchFamily="34" charset="0"/>
              <a:cs typeface="Arial" panose="020B0604020202020204" pitchFamily="34" charset="0"/>
            </a:endParaRPr>
          </a:p>
          <a:p>
            <a:pPr lvl="2" algn="l"/>
            <a:endParaRPr lang="en-US" sz="1800" dirty="0">
              <a:latin typeface="Arial" panose="020B0604020202020204" pitchFamily="34" charset="0"/>
              <a:cs typeface="Arial" panose="020B0604020202020204" pitchFamily="34" charset="0"/>
            </a:endParaRPr>
          </a:p>
          <a:p>
            <a:pPr lvl="2" algn="l"/>
            <a:endParaRPr lang="en-US" sz="1800" dirty="0">
              <a:latin typeface="Arial" panose="020B0604020202020204" pitchFamily="34" charset="0"/>
              <a:cs typeface="Arial" panose="020B0604020202020204" pitchFamily="34" charset="0"/>
            </a:endParaRPr>
          </a:p>
          <a:p>
            <a:pPr algn="l"/>
            <a:endParaRPr lang="en-US" sz="1800" b="0" dirty="0" smtClean="0">
              <a:latin typeface="Arial" panose="020B0604020202020204" pitchFamily="34" charset="0"/>
              <a:cs typeface="Arial" panose="020B0604020202020204" pitchFamily="34" charset="0"/>
            </a:endParaRPr>
          </a:p>
          <a:p>
            <a:pPr algn="l"/>
            <a:endParaRPr lang="en-US" sz="18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016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3" name="Subtitle 2"/>
          <p:cNvSpPr>
            <a:spLocks noGrp="1"/>
          </p:cNvSpPr>
          <p:nvPr>
            <p:ph idx="1"/>
          </p:nvPr>
        </p:nvSpPr>
        <p:spPr>
          <a:xfrm>
            <a:off x="152400" y="1524000"/>
            <a:ext cx="8229600" cy="5181600"/>
          </a:xfrm>
        </p:spPr>
        <p:txBody>
          <a:bodyPr/>
          <a:lstStyle/>
          <a:p>
            <a:pPr algn="l"/>
            <a:r>
              <a:rPr lang="en-US" sz="2400" b="0" dirty="0" smtClean="0"/>
              <a:t>Credentials</a:t>
            </a:r>
          </a:p>
          <a:p>
            <a:pPr algn="l"/>
            <a:endParaRPr lang="en-US" sz="1800" b="0" dirty="0" smtClean="0"/>
          </a:p>
          <a:p>
            <a:pPr algn="l"/>
            <a:r>
              <a:rPr lang="en-US" sz="2400" b="0" dirty="0" smtClean="0"/>
              <a:t>Garrison vs field vs deployment vs combat </a:t>
            </a:r>
          </a:p>
          <a:p>
            <a:pPr algn="l"/>
            <a:endParaRPr lang="en-US" sz="2400" b="0" dirty="0" smtClean="0"/>
          </a:p>
          <a:p>
            <a:pPr algn="l"/>
            <a:r>
              <a:rPr lang="en-US" sz="2400" b="0" dirty="0" smtClean="0"/>
              <a:t>Medical Issues</a:t>
            </a:r>
          </a:p>
          <a:p>
            <a:pPr algn="l"/>
            <a:endParaRPr lang="en-US" sz="2400" b="0" dirty="0" smtClean="0"/>
          </a:p>
          <a:p>
            <a:pPr algn="l"/>
            <a:r>
              <a:rPr lang="en-US" sz="2400" b="0" dirty="0" smtClean="0"/>
              <a:t>Psychological Issues</a:t>
            </a:r>
          </a:p>
          <a:p>
            <a:pPr algn="l"/>
            <a:endParaRPr lang="en-US" sz="2400" b="0" dirty="0" smtClean="0"/>
          </a:p>
          <a:p>
            <a:pPr algn="l"/>
            <a:r>
              <a:rPr lang="en-US" sz="2400" b="0" dirty="0" smtClean="0"/>
              <a:t>Focus on sexual assault</a:t>
            </a:r>
            <a:endParaRPr lang="en-US" sz="1800" b="0" dirty="0" smtClean="0"/>
          </a:p>
          <a:p>
            <a:pPr algn="l"/>
            <a:endParaRPr lang="en-US" sz="1800" dirty="0"/>
          </a:p>
          <a:p>
            <a:pPr algn="l"/>
            <a:endParaRPr lang="en-US" sz="1800" dirty="0" smtClean="0"/>
          </a:p>
        </p:txBody>
      </p:sp>
      <p:pic>
        <p:nvPicPr>
          <p:cNvPr id="1026" name="Picture 2" descr="D:\USMC\OEFUSMC_100806-M-0301S-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819400"/>
            <a:ext cx="4114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90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152400"/>
            <a:ext cx="6781800" cy="1219200"/>
          </a:xfrm>
        </p:spPr>
        <p:txBody>
          <a:bodyPr/>
          <a:lstStyle/>
          <a:p>
            <a:r>
              <a:rPr lang="en-US" dirty="0" smtClean="0"/>
              <a:t>My credentials</a:t>
            </a:r>
            <a:endParaRPr lang="en-US" dirty="0"/>
          </a:p>
        </p:txBody>
      </p:sp>
      <p:sp>
        <p:nvSpPr>
          <p:cNvPr id="3" name="Subtitle 2"/>
          <p:cNvSpPr>
            <a:spLocks noGrp="1"/>
          </p:cNvSpPr>
          <p:nvPr>
            <p:ph idx="1"/>
          </p:nvPr>
        </p:nvSpPr>
        <p:spPr>
          <a:xfrm>
            <a:off x="304800" y="914400"/>
            <a:ext cx="8077200" cy="5791200"/>
          </a:xfrm>
        </p:spPr>
        <p:txBody>
          <a:bodyPr/>
          <a:lstStyle/>
          <a:p>
            <a:pPr algn="l"/>
            <a:r>
              <a:rPr lang="en-US" sz="2400" dirty="0" smtClean="0"/>
              <a:t>Experience</a:t>
            </a:r>
          </a:p>
          <a:p>
            <a:pPr lvl="1"/>
            <a:r>
              <a:rPr lang="en-US" sz="1800" b="0" dirty="0" smtClean="0">
                <a:solidFill>
                  <a:schemeClr val="bg2">
                    <a:lumMod val="25000"/>
                  </a:schemeClr>
                </a:solidFill>
              </a:rPr>
              <a:t>24 years active duty</a:t>
            </a:r>
          </a:p>
          <a:p>
            <a:pPr lvl="1"/>
            <a:r>
              <a:rPr lang="en-US" sz="1800" b="0" dirty="0">
                <a:solidFill>
                  <a:schemeClr val="bg2">
                    <a:lumMod val="25000"/>
                  </a:schemeClr>
                </a:solidFill>
              </a:rPr>
              <a:t>D</a:t>
            </a:r>
            <a:r>
              <a:rPr lang="en-US" sz="1800" b="0" dirty="0" smtClean="0">
                <a:solidFill>
                  <a:schemeClr val="bg2">
                    <a:lumMod val="25000"/>
                  </a:schemeClr>
                </a:solidFill>
              </a:rPr>
              <a:t>eployments to Korea, Somalia, Iraq, Cuba</a:t>
            </a:r>
          </a:p>
          <a:p>
            <a:pPr lvl="1"/>
            <a:r>
              <a:rPr lang="en-US" sz="1800" b="0" dirty="0" smtClean="0">
                <a:solidFill>
                  <a:schemeClr val="bg2">
                    <a:lumMod val="25000"/>
                  </a:schemeClr>
                </a:solidFill>
              </a:rPr>
              <a:t>Mental health and Women’s health issues at Health Affairs 1999-2003</a:t>
            </a:r>
          </a:p>
          <a:p>
            <a:pPr lvl="1"/>
            <a:r>
              <a:rPr lang="en-US" sz="1800" b="0" dirty="0" smtClean="0">
                <a:solidFill>
                  <a:schemeClr val="bg2">
                    <a:lumMod val="25000"/>
                  </a:schemeClr>
                </a:solidFill>
              </a:rPr>
              <a:t>Psychiatry Consultant, work at OTSG 2005-2010</a:t>
            </a:r>
          </a:p>
          <a:p>
            <a:pPr algn="l"/>
            <a:r>
              <a:rPr lang="en-US" sz="2400" dirty="0" smtClean="0"/>
              <a:t>Publications on Women’s Health Issues</a:t>
            </a:r>
          </a:p>
          <a:p>
            <a:pPr lvl="1"/>
            <a:r>
              <a:rPr lang="en-US" sz="1800" b="0" dirty="0" smtClean="0">
                <a:solidFill>
                  <a:schemeClr val="bg2">
                    <a:lumMod val="25000"/>
                  </a:schemeClr>
                </a:solidFill>
              </a:rPr>
              <a:t>Reactions </a:t>
            </a:r>
            <a:r>
              <a:rPr lang="en-US" sz="1800" b="0" dirty="0">
                <a:solidFill>
                  <a:schemeClr val="bg2">
                    <a:lumMod val="25000"/>
                  </a:schemeClr>
                </a:solidFill>
              </a:rPr>
              <a:t>to Rape: A Military Forensic Psychiatrists Perspective. Military Medicine, Aug </a:t>
            </a:r>
            <a:r>
              <a:rPr lang="en-US" sz="1800" b="0" dirty="0" smtClean="0">
                <a:solidFill>
                  <a:schemeClr val="bg2">
                    <a:lumMod val="25000"/>
                  </a:schemeClr>
                </a:solidFill>
              </a:rPr>
              <a:t>1998</a:t>
            </a:r>
          </a:p>
          <a:p>
            <a:pPr lvl="1"/>
            <a:r>
              <a:rPr lang="en-US" sz="1800" b="0" dirty="0" smtClean="0">
                <a:solidFill>
                  <a:schemeClr val="bg2">
                    <a:lumMod val="25000"/>
                  </a:schemeClr>
                </a:solidFill>
              </a:rPr>
              <a:t>Issues </a:t>
            </a:r>
            <a:r>
              <a:rPr lang="en-US" sz="1800" b="0" dirty="0">
                <a:solidFill>
                  <a:schemeClr val="bg2">
                    <a:lumMod val="25000"/>
                  </a:schemeClr>
                </a:solidFill>
              </a:rPr>
              <a:t>for Military Women in Deployment. Military Medicine, Dec </a:t>
            </a:r>
            <a:r>
              <a:rPr lang="en-US" sz="1800" b="0" dirty="0" smtClean="0">
                <a:solidFill>
                  <a:schemeClr val="bg2">
                    <a:lumMod val="25000"/>
                  </a:schemeClr>
                </a:solidFill>
              </a:rPr>
              <a:t>2001</a:t>
            </a:r>
          </a:p>
          <a:p>
            <a:pPr lvl="1"/>
            <a:r>
              <a:rPr lang="en-US" sz="1800" b="0" dirty="0" smtClean="0">
                <a:solidFill>
                  <a:schemeClr val="bg2">
                    <a:lumMod val="25000"/>
                  </a:schemeClr>
                </a:solidFill>
              </a:rPr>
              <a:t>Breastfeeding </a:t>
            </a:r>
            <a:r>
              <a:rPr lang="en-US" sz="1800" b="0" dirty="0">
                <a:solidFill>
                  <a:schemeClr val="bg2">
                    <a:lumMod val="25000"/>
                  </a:schemeClr>
                </a:solidFill>
              </a:rPr>
              <a:t>in the Military. Part I: Information and Resources Provided to Servicewomen. Military Medicine, October </a:t>
            </a:r>
            <a:r>
              <a:rPr lang="en-US" sz="1800" b="0" dirty="0" smtClean="0">
                <a:solidFill>
                  <a:schemeClr val="bg2">
                    <a:lumMod val="25000"/>
                  </a:schemeClr>
                </a:solidFill>
              </a:rPr>
              <a:t>2003.</a:t>
            </a:r>
            <a:endParaRPr lang="en-US" sz="1800" b="0" dirty="0">
              <a:solidFill>
                <a:schemeClr val="bg2">
                  <a:lumMod val="25000"/>
                </a:schemeClr>
              </a:solidFill>
            </a:endParaRPr>
          </a:p>
          <a:p>
            <a:pPr lvl="1"/>
            <a:r>
              <a:rPr lang="en-US" sz="1800" b="0" dirty="0" smtClean="0">
                <a:solidFill>
                  <a:schemeClr val="bg2">
                    <a:lumMod val="25000"/>
                  </a:schemeClr>
                </a:solidFill>
              </a:rPr>
              <a:t>Breastfeeding </a:t>
            </a:r>
            <a:r>
              <a:rPr lang="en-US" sz="1800" b="0" dirty="0">
                <a:solidFill>
                  <a:schemeClr val="bg2">
                    <a:lumMod val="25000"/>
                  </a:schemeClr>
                </a:solidFill>
              </a:rPr>
              <a:t>in the Military. Part II: Resource and Policy Considerations. Military Medicine, October </a:t>
            </a:r>
            <a:r>
              <a:rPr lang="en-US" sz="1800" b="0" dirty="0" smtClean="0">
                <a:solidFill>
                  <a:schemeClr val="bg2">
                    <a:lumMod val="25000"/>
                  </a:schemeClr>
                </a:solidFill>
              </a:rPr>
              <a:t>2003.</a:t>
            </a:r>
          </a:p>
          <a:p>
            <a:pPr lvl="1"/>
            <a:r>
              <a:rPr lang="en-US" sz="1800" b="0" dirty="0">
                <a:solidFill>
                  <a:schemeClr val="bg2">
                    <a:lumMod val="25000"/>
                  </a:schemeClr>
                </a:solidFill>
              </a:rPr>
              <a:t>Sexual Abuse and Female </a:t>
            </a:r>
            <a:r>
              <a:rPr lang="en-US" sz="1800" b="0" dirty="0" smtClean="0">
                <a:solidFill>
                  <a:schemeClr val="bg2">
                    <a:lumMod val="25000"/>
                  </a:schemeClr>
                </a:solidFill>
              </a:rPr>
              <a:t>Recruits, 2006,</a:t>
            </a:r>
          </a:p>
          <a:p>
            <a:pPr lvl="1"/>
            <a:r>
              <a:rPr lang="en-US" sz="1800" b="0" dirty="0" smtClean="0">
                <a:solidFill>
                  <a:schemeClr val="bg2">
                    <a:lumMod val="25000"/>
                  </a:schemeClr>
                </a:solidFill>
              </a:rPr>
              <a:t>Women in Combat, Psych Annals, April, 2014.</a:t>
            </a:r>
          </a:p>
          <a:p>
            <a:pPr lvl="1"/>
            <a:r>
              <a:rPr lang="en-US" sz="1800" b="0" dirty="0" smtClean="0">
                <a:solidFill>
                  <a:schemeClr val="bg2">
                    <a:lumMod val="25000"/>
                  </a:schemeClr>
                </a:solidFill>
              </a:rPr>
              <a:t>Women at War. Oxford University Press, in press. </a:t>
            </a:r>
          </a:p>
          <a:p>
            <a:pPr algn="l"/>
            <a:endParaRPr lang="en-US" sz="1800" dirty="0"/>
          </a:p>
          <a:p>
            <a:pPr algn="l"/>
            <a:endParaRPr lang="en-US" sz="1800" dirty="0" smtClean="0"/>
          </a:p>
        </p:txBody>
      </p:sp>
    </p:spTree>
    <p:extLst>
      <p:ext uri="{BB962C8B-B14F-4D97-AF65-F5344CB8AC3E}">
        <p14:creationId xmlns:p14="http://schemas.microsoft.com/office/powerpoint/2010/main" val="79684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8800" y="76200"/>
            <a:ext cx="6858000" cy="1341438"/>
          </a:xfrm>
        </p:spPr>
        <p:txBody>
          <a:bodyPr/>
          <a:lstStyle/>
          <a:p>
            <a:r>
              <a:rPr lang="en-US" altLang="en-US" sz="3600" dirty="0" smtClean="0"/>
              <a:t>Special Issues for Female Service Members</a:t>
            </a:r>
          </a:p>
        </p:txBody>
      </p:sp>
      <p:sp>
        <p:nvSpPr>
          <p:cNvPr id="29699" name="Content Placeholder 2"/>
          <p:cNvSpPr>
            <a:spLocks noGrp="1"/>
          </p:cNvSpPr>
          <p:nvPr>
            <p:ph idx="1"/>
          </p:nvPr>
        </p:nvSpPr>
        <p:spPr>
          <a:xfrm>
            <a:off x="381000" y="1371600"/>
            <a:ext cx="8305800" cy="4876800"/>
          </a:xfrm>
        </p:spPr>
        <p:txBody>
          <a:bodyPr/>
          <a:lstStyle/>
          <a:p>
            <a:pPr>
              <a:spcBef>
                <a:spcPts val="300"/>
              </a:spcBef>
            </a:pPr>
            <a:r>
              <a:rPr lang="en-US" altLang="en-US" sz="2400" b="0" dirty="0" smtClean="0"/>
              <a:t>Reproductive</a:t>
            </a:r>
          </a:p>
          <a:p>
            <a:pPr lvl="1">
              <a:spcBef>
                <a:spcPts val="300"/>
              </a:spcBef>
            </a:pPr>
            <a:r>
              <a:rPr lang="en-US" altLang="en-US" sz="2000" b="0" dirty="0" smtClean="0">
                <a:solidFill>
                  <a:schemeClr val="bg2">
                    <a:lumMod val="25000"/>
                  </a:schemeClr>
                </a:solidFill>
              </a:rPr>
              <a:t>Pregnancy</a:t>
            </a:r>
          </a:p>
          <a:p>
            <a:pPr lvl="1">
              <a:spcBef>
                <a:spcPts val="300"/>
              </a:spcBef>
            </a:pPr>
            <a:r>
              <a:rPr lang="en-US" altLang="en-US" sz="2000" b="0" dirty="0" smtClean="0">
                <a:solidFill>
                  <a:schemeClr val="bg2">
                    <a:lumMod val="25000"/>
                  </a:schemeClr>
                </a:solidFill>
              </a:rPr>
              <a:t>Breastfeeding</a:t>
            </a:r>
          </a:p>
          <a:p>
            <a:pPr>
              <a:spcBef>
                <a:spcPts val="300"/>
              </a:spcBef>
            </a:pPr>
            <a:r>
              <a:rPr lang="en-US" altLang="en-US" sz="2400" b="0" dirty="0" smtClean="0"/>
              <a:t>Musculoskeletal</a:t>
            </a:r>
          </a:p>
          <a:p>
            <a:pPr lvl="1">
              <a:spcBef>
                <a:spcPts val="300"/>
              </a:spcBef>
            </a:pPr>
            <a:r>
              <a:rPr lang="en-US" altLang="en-US" sz="2000" b="0" dirty="0" smtClean="0">
                <a:solidFill>
                  <a:schemeClr val="bg2">
                    <a:lumMod val="25000"/>
                  </a:schemeClr>
                </a:solidFill>
              </a:rPr>
              <a:t>Stress fractures</a:t>
            </a:r>
          </a:p>
          <a:p>
            <a:pPr>
              <a:spcBef>
                <a:spcPts val="300"/>
              </a:spcBef>
            </a:pPr>
            <a:r>
              <a:rPr lang="en-US" altLang="en-US" sz="2400" b="0" dirty="0"/>
              <a:t>Deployment Health</a:t>
            </a:r>
          </a:p>
          <a:p>
            <a:pPr lvl="1">
              <a:spcBef>
                <a:spcPts val="300"/>
              </a:spcBef>
            </a:pPr>
            <a:r>
              <a:rPr lang="en-US" altLang="en-US" sz="2000" b="0" dirty="0">
                <a:solidFill>
                  <a:schemeClr val="bg2">
                    <a:lumMod val="25000"/>
                  </a:schemeClr>
                </a:solidFill>
              </a:rPr>
              <a:t>Urinary tract infections</a:t>
            </a:r>
          </a:p>
          <a:p>
            <a:pPr lvl="1">
              <a:spcBef>
                <a:spcPts val="300"/>
              </a:spcBef>
            </a:pPr>
            <a:r>
              <a:rPr lang="en-US" altLang="en-US" sz="2000" b="0" dirty="0">
                <a:solidFill>
                  <a:schemeClr val="bg2">
                    <a:lumMod val="25000"/>
                  </a:schemeClr>
                </a:solidFill>
              </a:rPr>
              <a:t>Dehydration</a:t>
            </a:r>
          </a:p>
          <a:p>
            <a:pPr lvl="1">
              <a:spcBef>
                <a:spcPts val="300"/>
              </a:spcBef>
            </a:pPr>
            <a:r>
              <a:rPr lang="en-US" altLang="en-US" sz="2000" b="0" dirty="0">
                <a:solidFill>
                  <a:schemeClr val="bg2">
                    <a:lumMod val="25000"/>
                  </a:schemeClr>
                </a:solidFill>
              </a:rPr>
              <a:t>Menstruation</a:t>
            </a:r>
          </a:p>
          <a:p>
            <a:pPr>
              <a:spcBef>
                <a:spcPts val="300"/>
              </a:spcBef>
            </a:pPr>
            <a:r>
              <a:rPr lang="en-US" altLang="en-US" sz="2400" b="0" dirty="0" smtClean="0"/>
              <a:t>Psychological reactions</a:t>
            </a:r>
          </a:p>
          <a:p>
            <a:pPr lvl="1">
              <a:spcBef>
                <a:spcPts val="300"/>
              </a:spcBef>
            </a:pPr>
            <a:r>
              <a:rPr lang="en-US" altLang="en-US" sz="2000" b="0" dirty="0" smtClean="0">
                <a:solidFill>
                  <a:schemeClr val="bg2">
                    <a:lumMod val="25000"/>
                  </a:schemeClr>
                </a:solidFill>
              </a:rPr>
              <a:t>Evacuations from theatre for PTSD</a:t>
            </a:r>
          </a:p>
          <a:p>
            <a:pPr lvl="1">
              <a:spcBef>
                <a:spcPts val="300"/>
              </a:spcBef>
            </a:pPr>
            <a:r>
              <a:rPr lang="en-US" altLang="en-US" sz="2000" b="0" dirty="0" smtClean="0">
                <a:solidFill>
                  <a:schemeClr val="bg2">
                    <a:lumMod val="25000"/>
                  </a:schemeClr>
                </a:solidFill>
              </a:rPr>
              <a:t>Treatment for PTSD</a:t>
            </a:r>
          </a:p>
          <a:p>
            <a:pPr>
              <a:spcBef>
                <a:spcPts val="300"/>
              </a:spcBef>
            </a:pPr>
            <a:r>
              <a:rPr lang="en-US" altLang="en-US" sz="2400" b="0" dirty="0" smtClean="0"/>
              <a:t>Sexual assault</a:t>
            </a:r>
          </a:p>
          <a:p>
            <a:endParaRPr lang="en-US" altLang="en-US" dirty="0" smtClean="0"/>
          </a:p>
        </p:txBody>
      </p:sp>
      <p:pic>
        <p:nvPicPr>
          <p:cNvPr id="297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3085687" cy="173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66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Reproductive Issues</a:t>
            </a:r>
          </a:p>
        </p:txBody>
      </p:sp>
      <p:sp>
        <p:nvSpPr>
          <p:cNvPr id="31747" name="Content Placeholder 2"/>
          <p:cNvSpPr>
            <a:spLocks noGrp="1"/>
          </p:cNvSpPr>
          <p:nvPr>
            <p:ph idx="1"/>
          </p:nvPr>
        </p:nvSpPr>
        <p:spPr/>
        <p:txBody>
          <a:bodyPr/>
          <a:lstStyle/>
          <a:p>
            <a:r>
              <a:rPr lang="en-US" altLang="en-US" dirty="0" smtClean="0"/>
              <a:t>Pregnancy (garrison)</a:t>
            </a:r>
          </a:p>
          <a:p>
            <a:pPr lvl="1"/>
            <a:r>
              <a:rPr lang="en-US" altLang="en-US" dirty="0" smtClean="0"/>
              <a:t>Physical training</a:t>
            </a:r>
          </a:p>
          <a:p>
            <a:pPr lvl="1"/>
            <a:r>
              <a:rPr lang="en-US" altLang="en-US" dirty="0" smtClean="0"/>
              <a:t>Deployment</a:t>
            </a:r>
          </a:p>
          <a:p>
            <a:pPr lvl="1"/>
            <a:r>
              <a:rPr lang="en-US" altLang="en-US" dirty="0" smtClean="0"/>
              <a:t>Exposure to toxins</a:t>
            </a:r>
          </a:p>
          <a:p>
            <a:r>
              <a:rPr lang="en-US" altLang="en-US" dirty="0" smtClean="0"/>
              <a:t>Breast-feeding (garrison, field)</a:t>
            </a:r>
          </a:p>
          <a:p>
            <a:pPr lvl="1"/>
            <a:r>
              <a:rPr lang="en-US" altLang="en-US" dirty="0" smtClean="0"/>
              <a:t>Maintenance of breast feeding</a:t>
            </a:r>
          </a:p>
          <a:p>
            <a:pPr lvl="1"/>
            <a:r>
              <a:rPr lang="en-US" altLang="en-US" dirty="0" smtClean="0"/>
              <a:t>Exposure to petroleum products</a:t>
            </a:r>
          </a:p>
          <a:p>
            <a:r>
              <a:rPr lang="en-US" altLang="en-US" dirty="0" smtClean="0"/>
              <a:t>Motherhood (garrison, field, deployment, combat)</a:t>
            </a:r>
          </a:p>
          <a:p>
            <a:pPr lvl="1"/>
            <a:endParaRPr lang="en-US" altLang="en-US" dirty="0" smtClean="0"/>
          </a:p>
          <a:p>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295400"/>
            <a:ext cx="2807970" cy="2004285"/>
          </a:xfrm>
          <a:prstGeom prst="rect">
            <a:avLst/>
          </a:prstGeom>
        </p:spPr>
      </p:pic>
    </p:spTree>
    <p:extLst>
      <p:ext uri="{BB962C8B-B14F-4D97-AF65-F5344CB8AC3E}">
        <p14:creationId xmlns:p14="http://schemas.microsoft.com/office/powerpoint/2010/main" val="3462758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Musculoskeletal issues</a:t>
            </a:r>
          </a:p>
        </p:txBody>
      </p:sp>
      <p:sp>
        <p:nvSpPr>
          <p:cNvPr id="32771" name="Content Placeholder 2"/>
          <p:cNvSpPr>
            <a:spLocks noGrp="1"/>
          </p:cNvSpPr>
          <p:nvPr>
            <p:ph idx="1"/>
          </p:nvPr>
        </p:nvSpPr>
        <p:spPr/>
        <p:txBody>
          <a:bodyPr/>
          <a:lstStyle/>
          <a:p>
            <a:r>
              <a:rPr lang="en-US" altLang="en-US" dirty="0" smtClean="0"/>
              <a:t>Heavy personal equipment</a:t>
            </a:r>
          </a:p>
          <a:p>
            <a:pPr lvl="1"/>
            <a:r>
              <a:rPr lang="en-US" altLang="en-US" dirty="0" smtClean="0"/>
              <a:t>Kevlar helmets</a:t>
            </a:r>
          </a:p>
          <a:p>
            <a:pPr lvl="1"/>
            <a:r>
              <a:rPr lang="en-US" altLang="en-US" dirty="0" smtClean="0"/>
              <a:t>Body armor</a:t>
            </a:r>
          </a:p>
          <a:p>
            <a:r>
              <a:rPr lang="en-US" altLang="en-US" dirty="0" smtClean="0"/>
              <a:t>Stress fractures</a:t>
            </a:r>
          </a:p>
          <a:p>
            <a:pPr lvl="1"/>
            <a:r>
              <a:rPr lang="en-US" altLang="en-US" dirty="0" smtClean="0"/>
              <a:t>Pelvic</a:t>
            </a:r>
          </a:p>
          <a:p>
            <a:r>
              <a:rPr lang="en-US" altLang="en-US" dirty="0" smtClean="0"/>
              <a:t>Special issues for recruits</a:t>
            </a:r>
          </a:p>
          <a:p>
            <a:r>
              <a:rPr lang="en-US" altLang="en-US" dirty="0" smtClean="0"/>
              <a:t>Personal strength </a:t>
            </a:r>
          </a:p>
          <a:p>
            <a:endParaRPr lang="en-US" altLang="en-US" dirty="0" smtClean="0"/>
          </a:p>
          <a:p>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4343400"/>
            <a:ext cx="3314700" cy="2209800"/>
          </a:xfrm>
          <a:prstGeom prst="rect">
            <a:avLst/>
          </a:prstGeom>
        </p:spPr>
      </p:pic>
    </p:spTree>
    <p:extLst>
      <p:ext uri="{BB962C8B-B14F-4D97-AF65-F5344CB8AC3E}">
        <p14:creationId xmlns:p14="http://schemas.microsoft.com/office/powerpoint/2010/main" val="328024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Deployment Health</a:t>
            </a:r>
          </a:p>
        </p:txBody>
      </p:sp>
      <p:sp>
        <p:nvSpPr>
          <p:cNvPr id="30723" name="Content Placeholder 2"/>
          <p:cNvSpPr>
            <a:spLocks noGrp="1"/>
          </p:cNvSpPr>
          <p:nvPr>
            <p:ph idx="1"/>
          </p:nvPr>
        </p:nvSpPr>
        <p:spPr>
          <a:xfrm>
            <a:off x="520899" y="1596927"/>
            <a:ext cx="8102203" cy="4525863"/>
          </a:xfrm>
        </p:spPr>
        <p:txBody>
          <a:bodyPr/>
          <a:lstStyle/>
          <a:p>
            <a:r>
              <a:rPr lang="en-US" altLang="en-US" smtClean="0"/>
              <a:t>Genito-urinary issues</a:t>
            </a:r>
          </a:p>
          <a:p>
            <a:pPr lvl="1"/>
            <a:r>
              <a:rPr lang="en-US" altLang="en-US" smtClean="0"/>
              <a:t>Lack of clean bathrooms</a:t>
            </a:r>
          </a:p>
          <a:p>
            <a:pPr lvl="1"/>
            <a:r>
              <a:rPr lang="en-US" altLang="en-US" smtClean="0"/>
              <a:t>Bombs by the side of the road</a:t>
            </a:r>
          </a:p>
          <a:p>
            <a:pPr lvl="1"/>
            <a:r>
              <a:rPr lang="en-US" altLang="en-US" smtClean="0"/>
              <a:t>Fluid restriction</a:t>
            </a:r>
          </a:p>
          <a:p>
            <a:pPr lvl="1"/>
            <a:r>
              <a:rPr lang="en-US" altLang="en-US" smtClean="0"/>
              <a:t>Dehydration</a:t>
            </a:r>
          </a:p>
          <a:p>
            <a:r>
              <a:rPr lang="en-US" altLang="en-US" smtClean="0"/>
              <a:t>Menstruation</a:t>
            </a:r>
          </a:p>
          <a:p>
            <a:pPr lvl="1"/>
            <a:r>
              <a:rPr lang="en-US" altLang="en-US" smtClean="0"/>
              <a:t>Regulating</a:t>
            </a:r>
          </a:p>
          <a:p>
            <a:pPr lvl="1"/>
            <a:r>
              <a:rPr lang="en-US" altLang="en-US" smtClean="0"/>
              <a:t>Suppressing</a:t>
            </a:r>
          </a:p>
          <a:p>
            <a:r>
              <a:rPr lang="en-US" altLang="en-US" smtClean="0"/>
              <a:t>Birth control</a:t>
            </a:r>
          </a:p>
          <a:p>
            <a:pPr lvl="1"/>
            <a:endParaRPr lang="en-US" altLang="en-US" smtClean="0"/>
          </a:p>
          <a:p>
            <a:endParaRPr lang="en-US" altLang="en-US" smtClean="0"/>
          </a:p>
          <a:p>
            <a:pPr lvl="1"/>
            <a:endParaRPr lang="en-US" altLang="en-US" smtClean="0"/>
          </a:p>
          <a:p>
            <a:pPr lvl="1"/>
            <a:endParaRPr lang="en-US" altLang="en-US" smtClean="0"/>
          </a:p>
        </p:txBody>
      </p:sp>
      <p:pic>
        <p:nvPicPr>
          <p:cNvPr id="2050" name="Picture 2" descr="D:\USMC\OEFUSMC_101029-M-5881H-1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1242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86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SU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10225</TotalTime>
  <Words>1884</Words>
  <Application>Microsoft Office PowerPoint</Application>
  <PresentationFormat>On-screen Show (4:3)</PresentationFormat>
  <Paragraphs>354</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USU Template</vt:lpstr>
      <vt:lpstr>Medical and Psychological Issues for Female Service Members  </vt:lpstr>
      <vt:lpstr>Disclosure</vt:lpstr>
      <vt:lpstr>PowerPoint Presentation</vt:lpstr>
      <vt:lpstr>Outline</vt:lpstr>
      <vt:lpstr>My credentials</vt:lpstr>
      <vt:lpstr>Special Issues for Female Service Members</vt:lpstr>
      <vt:lpstr>Reproductive Issues</vt:lpstr>
      <vt:lpstr>Musculoskeletal issues</vt:lpstr>
      <vt:lpstr>Deployment Health</vt:lpstr>
      <vt:lpstr>Deployment vs Combat</vt:lpstr>
      <vt:lpstr>Women’s Health Task Force </vt:lpstr>
      <vt:lpstr>Women’s Health Task Force http://www.globalsecurity.org/military/library/report/2011/womens-concerns-afghanistan.pdf</vt:lpstr>
      <vt:lpstr>Military Medical Culture and Women</vt:lpstr>
      <vt:lpstr>Research on Mental Health of Deployed Women</vt:lpstr>
      <vt:lpstr>PowerPoint Presentation</vt:lpstr>
      <vt:lpstr>PTSD DSM IV Diagnostic Concept</vt:lpstr>
      <vt:lpstr>DSM 5 Definition of PTSD</vt:lpstr>
      <vt:lpstr>Evidence Based Approaches for PTSD</vt:lpstr>
      <vt:lpstr>New and  Innovative Approaches</vt:lpstr>
      <vt:lpstr>Evidence Based Approaches for PTSD: Psychotherapy</vt:lpstr>
      <vt:lpstr>Pharmacotherapy </vt:lpstr>
      <vt:lpstr>Sleep medications</vt:lpstr>
      <vt:lpstr>Innovative Approaches</vt:lpstr>
      <vt:lpstr>Clinical pearls</vt:lpstr>
      <vt:lpstr>Co-morbidities</vt:lpstr>
      <vt:lpstr>Sexual Assault: Background</vt:lpstr>
      <vt:lpstr>Many perspectives </vt:lpstr>
      <vt:lpstr>Ways to View the Problem</vt:lpstr>
      <vt:lpstr>Individual Vulnerability </vt:lpstr>
      <vt:lpstr>Unfortunate event</vt:lpstr>
      <vt:lpstr>Sexual predator</vt:lpstr>
      <vt:lpstr>Leadership Failure</vt:lpstr>
      <vt:lpstr>Environmental Problem</vt:lpstr>
      <vt:lpstr>Overall Recommendations</vt:lpstr>
      <vt:lpstr>Conclusions</vt:lpstr>
      <vt:lpstr>Questions/Discussion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Consortium for Health and Military Performance “Value Added”</dc:title>
  <dc:creator>DLP</dc:creator>
  <cp:lastModifiedBy>Elspeth Ritchie</cp:lastModifiedBy>
  <cp:revision>112</cp:revision>
  <dcterms:created xsi:type="dcterms:W3CDTF">2014-03-12T17:38:49Z</dcterms:created>
  <dcterms:modified xsi:type="dcterms:W3CDTF">2014-10-30T16:52:45Z</dcterms:modified>
</cp:coreProperties>
</file>